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5.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7.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9.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0.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1.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heme/theme24.xml" ContentType="application/vnd.openxmlformats-officedocument.theme+xml"/>
  <Override PartName="/ppt/theme/theme25.xml" ContentType="application/vnd.openxmlformats-officedocument.theme+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69" r:id="rId2"/>
    <p:sldMasterId id="2147483673" r:id="rId3"/>
    <p:sldMasterId id="2147483675" r:id="rId4"/>
    <p:sldMasterId id="2147483678" r:id="rId5"/>
    <p:sldMasterId id="2147483681" r:id="rId6"/>
    <p:sldMasterId id="2147483684" r:id="rId7"/>
    <p:sldMasterId id="2147483690" r:id="rId8"/>
    <p:sldMasterId id="2147483693" r:id="rId9"/>
    <p:sldMasterId id="2147483697" r:id="rId10"/>
    <p:sldMasterId id="2147483702" r:id="rId11"/>
    <p:sldMasterId id="2147483707" r:id="rId12"/>
    <p:sldMasterId id="2147483712" r:id="rId13"/>
    <p:sldMasterId id="2147483717" r:id="rId14"/>
    <p:sldMasterId id="2147483722" r:id="rId15"/>
    <p:sldMasterId id="2147483727" r:id="rId16"/>
    <p:sldMasterId id="2147483732" r:id="rId17"/>
    <p:sldMasterId id="2147483736" r:id="rId18"/>
    <p:sldMasterId id="2147483741" r:id="rId19"/>
    <p:sldMasterId id="2147483746" r:id="rId20"/>
    <p:sldMasterId id="2147483750" r:id="rId21"/>
    <p:sldMasterId id="2147483755" r:id="rId22"/>
    <p:sldMasterId id="2147483760" r:id="rId23"/>
  </p:sldMasterIdLst>
  <p:notesMasterIdLst>
    <p:notesMasterId r:id="rId31"/>
  </p:notesMasterIdLst>
  <p:handoutMasterIdLst>
    <p:handoutMasterId r:id="rId32"/>
  </p:handoutMasterIdLst>
  <p:sldIdLst>
    <p:sldId id="2147470852" r:id="rId24"/>
    <p:sldId id="2147308254" r:id="rId25"/>
    <p:sldId id="2147470861" r:id="rId26"/>
    <p:sldId id="2147470847" r:id="rId27"/>
    <p:sldId id="2147470860" r:id="rId28"/>
    <p:sldId id="2147308245" r:id="rId29"/>
    <p:sldId id="2134804659"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47" userDrawn="1">
          <p15:clr>
            <a:srgbClr val="A4A3A4"/>
          </p15:clr>
        </p15:guide>
        <p15:guide id="2" orient="horz" pos="777" userDrawn="1">
          <p15:clr>
            <a:srgbClr val="A4A3A4"/>
          </p15:clr>
        </p15:guide>
        <p15:guide id="4" pos="7446"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e"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ore" initials="A" lastIdx="97"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E6E6E6"/>
    <a:srgbClr val="BDD7EE"/>
    <a:srgbClr val="2C5871"/>
    <a:srgbClr val="A6DAE9"/>
    <a:srgbClr val="81B2DF"/>
    <a:srgbClr val="2E75B6"/>
    <a:srgbClr val="109D9B"/>
    <a:srgbClr val="8FAADC"/>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autoAdjust="0"/>
    <p:restoredTop sz="93907" autoAdjust="0"/>
  </p:normalViewPr>
  <p:slideViewPr>
    <p:cSldViewPr snapToGrid="0" showGuides="1">
      <p:cViewPr>
        <p:scale>
          <a:sx n="90" d="100"/>
          <a:sy n="90" d="100"/>
        </p:scale>
        <p:origin x="-120" y="-522"/>
      </p:cViewPr>
      <p:guideLst>
        <p:guide orient="horz" pos="777"/>
        <p:guide pos="347"/>
        <p:guide pos="74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4784"/>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0F837E-2716-47A2-B83D-3E8BD32A1D29}" type="datetimeFigureOut">
              <a:rPr lang="it-IT" smtClean="0"/>
              <a:t>23/04/2024</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6A5B9-14B6-4C57-BF04-02D4C67C1B64}" type="slidenum">
              <a:rPr lang="it-IT" smtClean="0"/>
              <a:t>‹N›</a:t>
            </a:fld>
            <a:endParaRPr lang="it-IT" dirty="0"/>
          </a:p>
        </p:txBody>
      </p:sp>
    </p:spTree>
    <p:extLst>
      <p:ext uri="{BB962C8B-B14F-4D97-AF65-F5344CB8AC3E}">
        <p14:creationId xmlns:p14="http://schemas.microsoft.com/office/powerpoint/2010/main" val="318131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432BA-FAF3-4B8D-A8BC-33B29632AD84}" type="datetimeFigureOut">
              <a:rPr lang="it-IT" smtClean="0"/>
              <a:t>23/04/2024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A7040-73EC-43B8-B461-C7FA9179F2A2}" type="slidenum">
              <a:rPr lang="it-IT" smtClean="0"/>
              <a:t>‹N›</a:t>
            </a:fld>
            <a:endParaRPr lang="it-IT" dirty="0"/>
          </a:p>
        </p:txBody>
      </p:sp>
    </p:spTree>
    <p:extLst>
      <p:ext uri="{BB962C8B-B14F-4D97-AF65-F5344CB8AC3E}">
        <p14:creationId xmlns:p14="http://schemas.microsoft.com/office/powerpoint/2010/main" val="226441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4538"/>
            <a:ext cx="6616700" cy="3722687"/>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D8377BB1-BB3E-4EDF-B5FC-A3BA0BC965C5}" type="slidenum">
              <a:rPr lang="en-US" smtClean="0"/>
              <a:pPr>
                <a:defRPr/>
              </a:pPr>
              <a:t>1</a:t>
            </a:fld>
            <a:endParaRPr lang="en-US" dirty="0"/>
          </a:p>
        </p:txBody>
      </p:sp>
    </p:spTree>
    <p:extLst>
      <p:ext uri="{BB962C8B-B14F-4D97-AF65-F5344CB8AC3E}">
        <p14:creationId xmlns:p14="http://schemas.microsoft.com/office/powerpoint/2010/main" val="313269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BB3254A1-CCD7-44DF-9523-45381288C8C7}" type="slidenum">
              <a:rPr lang="it-IT" smtClean="0">
                <a:solidFill>
                  <a:prstClr val="black"/>
                </a:solidFill>
              </a:rPr>
              <a:pPr>
                <a:defRPr/>
              </a:pPr>
              <a:t>7</a:t>
            </a:fld>
            <a:endParaRPr lang="it-IT" dirty="0">
              <a:solidFill>
                <a:prstClr val="black"/>
              </a:solidFill>
            </a:endParaRPr>
          </a:p>
        </p:txBody>
      </p:sp>
    </p:spTree>
    <p:extLst>
      <p:ext uri="{BB962C8B-B14F-4D97-AF65-F5344CB8AC3E}">
        <p14:creationId xmlns:p14="http://schemas.microsoft.com/office/powerpoint/2010/main" val="3118984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grpSp>
        <p:nvGrpSpPr>
          <p:cNvPr id="4" name="Gruppo 3"/>
          <p:cNvGrpSpPr/>
          <p:nvPr userDrawn="1"/>
        </p:nvGrpSpPr>
        <p:grpSpPr>
          <a:xfrm>
            <a:off x="82799" y="6358895"/>
            <a:ext cx="2100579" cy="477686"/>
            <a:chOff x="82799" y="6358895"/>
            <a:chExt cx="2100579" cy="477686"/>
          </a:xfrm>
        </p:grpSpPr>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
        <p:nvSpPr>
          <p:cNvPr id="8" name="CasellaDiTesto 7">
            <a:extLst>
              <a:ext uri="{FF2B5EF4-FFF2-40B4-BE49-F238E27FC236}">
                <a16:creationId xmlns:a16="http://schemas.microsoft.com/office/drawing/2014/main" xmlns="" id="{824D578D-9F36-4F80-ACA9-57D62A0D6D9B}"/>
              </a:ext>
            </a:extLst>
          </p:cNvPr>
          <p:cNvSpPr txBox="1"/>
          <p:nvPr userDrawn="1"/>
        </p:nvSpPr>
        <p:spPr>
          <a:xfrm>
            <a:off x="-80113" y="6449353"/>
            <a:ext cx="3835086" cy="400110"/>
          </a:xfrm>
          <a:prstGeom prst="rect">
            <a:avLst/>
          </a:prstGeom>
          <a:noFill/>
        </p:spPr>
        <p:txBody>
          <a:bodyPr wrap="square">
            <a:spAutoFit/>
          </a:bodyPr>
          <a:lstStyle/>
          <a:p>
            <a:pPr algn="ctr" hangingPunct="0">
              <a:tabLst>
                <a:tab pos="2790825" algn="l"/>
              </a:tabLst>
            </a:pPr>
            <a:r>
              <a:rPr lang="it-IT" sz="2000" b="1" kern="0" dirty="0">
                <a:solidFill>
                  <a:srgbClr val="000000"/>
                </a:solidFill>
                <a:effectLst/>
                <a:latin typeface="Kunstler Script" panose="030304020206070D0D06" pitchFamily="66" charset="0"/>
                <a:ea typeface="Times New Roman" panose="02020603050405020304" pitchFamily="18" charset="0"/>
              </a:rPr>
              <a:t>Ministero dell’Istruzione e del Merito</a:t>
            </a:r>
            <a:endParaRPr lang="it-IT" sz="1000" b="1"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987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32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766611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29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102189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79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954792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864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srcRect l="51974" t="26460" r="9636" b="67870"/>
          <a:stretch>
            <a:fillRect/>
          </a:stretch>
        </p:blipFill>
        <p:spPr bwMode="auto">
          <a:xfrm>
            <a:off x="82799" y="6358895"/>
            <a:ext cx="4776868" cy="477686"/>
          </a:xfrm>
          <a:prstGeom prst="rect">
            <a:avLst/>
          </a:prstGeom>
          <a:noFill/>
          <a:ln w="9525">
            <a:noFill/>
            <a:miter lim="800000"/>
            <a:headEnd/>
            <a:tailEnd/>
          </a:ln>
        </p:spPr>
      </p:pic>
    </p:spTree>
    <p:extLst>
      <p:ext uri="{BB962C8B-B14F-4D97-AF65-F5344CB8AC3E}">
        <p14:creationId xmlns:p14="http://schemas.microsoft.com/office/powerpoint/2010/main" val="323356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1860347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5" name="Immagine 4">
            <a:extLst>
              <a:ext uri="{FF2B5EF4-FFF2-40B4-BE49-F238E27FC236}">
                <a16:creationId xmlns:a16="http://schemas.microsoft.com/office/drawing/2014/main" xmlns="" id="{84CE68E6-2DC3-4F56-8D01-C4997FEE6780}"/>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22051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450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04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6C701722-D534-455C-9438-4E14F0C75A46}"/>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291089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121722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C260CA6-43F5-476F-97B4-5467708FCEC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0F379132-2F07-4D38-8264-509E5E8EF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3ECE203D-5AA9-4BC8-B7A8-8407831334D1}"/>
              </a:ext>
            </a:extLst>
          </p:cNvPr>
          <p:cNvSpPr>
            <a:spLocks noGrp="1"/>
          </p:cNvSpPr>
          <p:nvPr>
            <p:ph type="dt" sz="half" idx="10"/>
          </p:nvPr>
        </p:nvSpPr>
        <p:spPr/>
        <p:txBody>
          <a:bodyPr/>
          <a:lstStyle/>
          <a:p>
            <a:fld id="{73385FE4-C8B2-41F9-BD8B-4A04EB82DF50}" type="datetimeFigureOut">
              <a:rPr lang="it-IT" smtClean="0"/>
              <a:t>23/04/2024</a:t>
            </a:fld>
            <a:endParaRPr lang="it-IT" dirty="0"/>
          </a:p>
        </p:txBody>
      </p:sp>
      <p:sp>
        <p:nvSpPr>
          <p:cNvPr id="5" name="Segnaposto piè di pagina 4">
            <a:extLst>
              <a:ext uri="{FF2B5EF4-FFF2-40B4-BE49-F238E27FC236}">
                <a16:creationId xmlns:a16="http://schemas.microsoft.com/office/drawing/2014/main" xmlns="" id="{4872E4D2-3C38-45B7-926C-EED245264A18}"/>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xmlns="" id="{545FD2FE-36FC-41A4-903A-1035DBDF6E24}"/>
              </a:ext>
            </a:extLst>
          </p:cNvPr>
          <p:cNvSpPr>
            <a:spLocks noGrp="1"/>
          </p:cNvSpPr>
          <p:nvPr>
            <p:ph type="sldNum" sz="quarter" idx="12"/>
          </p:nvPr>
        </p:nvSpPr>
        <p:spPr/>
        <p:txBody>
          <a:bodyPr/>
          <a:lstStyle/>
          <a:p>
            <a:fld id="{E94F259A-3B18-49BF-83D2-990451A2B73E}" type="slidenum">
              <a:rPr lang="it-IT" smtClean="0"/>
              <a:t>‹N›</a:t>
            </a:fld>
            <a:endParaRPr lang="it-IT" dirty="0"/>
          </a:p>
        </p:txBody>
      </p:sp>
    </p:spTree>
    <p:extLst>
      <p:ext uri="{BB962C8B-B14F-4D97-AF65-F5344CB8AC3E}">
        <p14:creationId xmlns:p14="http://schemas.microsoft.com/office/powerpoint/2010/main" val="2006463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xmlns="" id="{B10E4EA8-D9D2-4890-9171-9C72C7E26AD0}"/>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141364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935346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61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xmlns="" id="{A94AEB8E-048B-4885-B985-2B02D141ACFA}"/>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1746819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913236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63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93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xmlns="" id="{CC27C94C-FD27-4E3E-9EC2-305B10047C76}"/>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736978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13031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881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xmlns="" id="{B5F4D518-2EC5-4973-8DAA-1794E6670974}"/>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1886262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891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911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xmlns="" id="{5C478320-9796-4AB4-AFE2-4714258CD1F7}"/>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084137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35509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001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xmlns="" id="{D407AF85-3B53-4A69-8A0B-A0C633C83BA5}"/>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87863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893389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84AD32CA-2928-4D1D-9D1F-82673D8A08C9}"/>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119841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786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58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701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852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xmlns="" id="{1ECC189C-2FF0-47CA-865B-8B87BC0C817E}"/>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531754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7934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5783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8" name="Immagine 7">
            <a:extLst>
              <a:ext uri="{FF2B5EF4-FFF2-40B4-BE49-F238E27FC236}">
                <a16:creationId xmlns:a16="http://schemas.microsoft.com/office/drawing/2014/main" xmlns="" id="{6E06BBA9-B48B-426D-8581-BC8549F1A930}"/>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63471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2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grpSp>
        <p:nvGrpSpPr>
          <p:cNvPr id="4" name="Gruppo 3"/>
          <p:cNvGrpSpPr/>
          <p:nvPr userDrawn="1"/>
        </p:nvGrpSpPr>
        <p:grpSpPr>
          <a:xfrm>
            <a:off x="82799" y="6358895"/>
            <a:ext cx="2100579" cy="496158"/>
            <a:chOff x="82799" y="6358895"/>
            <a:chExt cx="2100579" cy="496158"/>
          </a:xfrm>
        </p:grpSpPr>
        <p:pic>
          <p:nvPicPr>
            <p:cNvPr id="5" name="Picture 3"/>
            <p:cNvPicPr>
              <a:picLocks noChangeAspect="1" noChangeArrowheads="1"/>
            </p:cNvPicPr>
            <p:nvPr userDrawn="1"/>
          </p:nvPicPr>
          <p:blipFill rotWithShape="1">
            <a:blip r:embed="rId2" cstate="print"/>
            <a:srcRect l="61358" t="26460" r="25728" b="67870"/>
            <a:stretch/>
          </p:blipFill>
          <p:spPr bwMode="auto">
            <a:xfrm>
              <a:off x="559032" y="6377367"/>
              <a:ext cx="1606884" cy="477686"/>
            </a:xfrm>
            <a:prstGeom prst="rect">
              <a:avLst/>
            </a:prstGeom>
            <a:noFill/>
            <a:ln w="9525">
              <a:noFill/>
              <a:miter lim="800000"/>
              <a:headEnd/>
              <a:tailEnd/>
            </a:ln>
          </p:spPr>
        </p:pic>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Tree>
    <p:extLst>
      <p:ext uri="{BB962C8B-B14F-4D97-AF65-F5344CB8AC3E}">
        <p14:creationId xmlns:p14="http://schemas.microsoft.com/office/powerpoint/2010/main" val="1086707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073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2728019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705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grpSp>
        <p:nvGrpSpPr>
          <p:cNvPr id="4" name="Gruppo 3"/>
          <p:cNvGrpSpPr/>
          <p:nvPr userDrawn="1"/>
        </p:nvGrpSpPr>
        <p:grpSpPr>
          <a:xfrm>
            <a:off x="82799" y="6358895"/>
            <a:ext cx="2100579" cy="477686"/>
            <a:chOff x="82799" y="6358895"/>
            <a:chExt cx="2100579" cy="477686"/>
          </a:xfrm>
        </p:grpSpPr>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
        <p:nvSpPr>
          <p:cNvPr id="8" name="CasellaDiTesto 7">
            <a:extLst>
              <a:ext uri="{FF2B5EF4-FFF2-40B4-BE49-F238E27FC236}">
                <a16:creationId xmlns:a16="http://schemas.microsoft.com/office/drawing/2014/main" xmlns="" id="{824D578D-9F36-4F80-ACA9-57D62A0D6D9B}"/>
              </a:ext>
            </a:extLst>
          </p:cNvPr>
          <p:cNvSpPr txBox="1"/>
          <p:nvPr userDrawn="1"/>
        </p:nvSpPr>
        <p:spPr>
          <a:xfrm>
            <a:off x="-80113" y="6449353"/>
            <a:ext cx="3835086" cy="400110"/>
          </a:xfrm>
          <a:prstGeom prst="rect">
            <a:avLst/>
          </a:prstGeom>
          <a:noFill/>
        </p:spPr>
        <p:txBody>
          <a:bodyPr wrap="square">
            <a:spAutoFit/>
          </a:bodyPr>
          <a:lstStyle/>
          <a:p>
            <a:pPr algn="ctr" hangingPunct="0">
              <a:tabLst>
                <a:tab pos="2790825" algn="l"/>
              </a:tabLst>
            </a:pPr>
            <a:r>
              <a:rPr lang="it-IT" sz="2000" b="1" kern="0" dirty="0">
                <a:solidFill>
                  <a:srgbClr val="000000"/>
                </a:solidFill>
                <a:effectLst/>
                <a:latin typeface="Kunstler Script" panose="030304020206070D0D06" pitchFamily="66" charset="0"/>
                <a:ea typeface="Times New Roman" panose="02020603050405020304" pitchFamily="18" charset="0"/>
              </a:rPr>
              <a:t>Ministero dell’Istruzione e del Merito</a:t>
            </a:r>
            <a:endParaRPr lang="it-IT" sz="1000" b="1"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9877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1786" y="451575"/>
            <a:ext cx="10976300" cy="723600"/>
          </a:xfrm>
          <a:prstGeom prst="rect">
            <a:avLst/>
          </a:prstGeom>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pic>
        <p:nvPicPr>
          <p:cNvPr id="4" name="Immagine 3">
            <a:extLst>
              <a:ext uri="{FF2B5EF4-FFF2-40B4-BE49-F238E27FC236}">
                <a16:creationId xmlns:a16="http://schemas.microsoft.com/office/drawing/2014/main" xmlns="" id="{1EE916AE-A1DE-9EC2-79CD-D9B6B98C161F}"/>
              </a:ext>
            </a:extLst>
          </p:cNvPr>
          <p:cNvPicPr>
            <a:picLocks noChangeAspect="1"/>
          </p:cNvPicPr>
          <p:nvPr userDrawn="1"/>
        </p:nvPicPr>
        <p:blipFill>
          <a:blip r:embed="rId2"/>
          <a:stretch>
            <a:fillRect/>
          </a:stretch>
        </p:blipFill>
        <p:spPr>
          <a:xfrm>
            <a:off x="286599" y="6403283"/>
            <a:ext cx="3193677" cy="388800"/>
          </a:xfrm>
          <a:prstGeom prst="rect">
            <a:avLst/>
          </a:prstGeom>
        </p:spPr>
      </p:pic>
    </p:spTree>
    <p:extLst>
      <p:ext uri="{BB962C8B-B14F-4D97-AF65-F5344CB8AC3E}">
        <p14:creationId xmlns:p14="http://schemas.microsoft.com/office/powerpoint/2010/main" val="526524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450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931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a:t>Super title here</a:t>
            </a:r>
          </a:p>
        </p:txBody>
      </p:sp>
      <p:pic>
        <p:nvPicPr>
          <p:cNvPr id="8" name="Immagine 7">
            <a:extLst>
              <a:ext uri="{FF2B5EF4-FFF2-40B4-BE49-F238E27FC236}">
                <a16:creationId xmlns:a16="http://schemas.microsoft.com/office/drawing/2014/main" xmlns="" id="{C9847EFE-7E60-4C16-88A1-65913055914A}"/>
              </a:ext>
            </a:extLst>
          </p:cNvPr>
          <p:cNvPicPr>
            <a:picLocks noChangeAspect="1"/>
          </p:cNvPicPr>
          <p:nvPr userDrawn="1"/>
        </p:nvPicPr>
        <p:blipFill>
          <a:blip r:embed="rId2"/>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2487525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086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8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grpSp>
        <p:nvGrpSpPr>
          <p:cNvPr id="3" name="Gruppo 2"/>
          <p:cNvGrpSpPr/>
          <p:nvPr userDrawn="1"/>
        </p:nvGrpSpPr>
        <p:grpSpPr>
          <a:xfrm>
            <a:off x="82799" y="6358895"/>
            <a:ext cx="2100579" cy="496158"/>
            <a:chOff x="82799" y="6358895"/>
            <a:chExt cx="2100579" cy="496158"/>
          </a:xfrm>
        </p:grpSpPr>
        <p:pic>
          <p:nvPicPr>
            <p:cNvPr id="5" name="Picture 3"/>
            <p:cNvPicPr>
              <a:picLocks noChangeAspect="1" noChangeArrowheads="1"/>
            </p:cNvPicPr>
            <p:nvPr userDrawn="1"/>
          </p:nvPicPr>
          <p:blipFill rotWithShape="1">
            <a:blip r:embed="rId2" cstate="print"/>
            <a:srcRect l="61358" t="26460" r="25728" b="67870"/>
            <a:stretch/>
          </p:blipFill>
          <p:spPr bwMode="auto">
            <a:xfrm>
              <a:off x="559032" y="6377367"/>
              <a:ext cx="1606884" cy="477686"/>
            </a:xfrm>
            <a:prstGeom prst="rect">
              <a:avLst/>
            </a:prstGeom>
            <a:noFill/>
            <a:ln w="9525">
              <a:noFill/>
              <a:miter lim="800000"/>
              <a:headEnd/>
              <a:tailEnd/>
            </a:ln>
          </p:spPr>
        </p:pic>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Tree>
    <p:extLst>
      <p:ext uri="{BB962C8B-B14F-4D97-AF65-F5344CB8AC3E}">
        <p14:creationId xmlns:p14="http://schemas.microsoft.com/office/powerpoint/2010/main" val="1536916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a:t>Super title here</a:t>
            </a:r>
          </a:p>
        </p:txBody>
      </p:sp>
      <p:pic>
        <p:nvPicPr>
          <p:cNvPr id="5" name="Picture 4">
            <a:extLst>
              <a:ext uri="{FF2B5EF4-FFF2-40B4-BE49-F238E27FC236}">
                <a16:creationId xmlns:a16="http://schemas.microsoft.com/office/drawing/2014/main" xmlns="" id="{3B5ECAB2-EA2C-49E9-8F44-A4EF4C08CC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1837" y="6538814"/>
            <a:ext cx="1971058" cy="21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841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9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grpSp>
        <p:nvGrpSpPr>
          <p:cNvPr id="4" name="Gruppo 3"/>
          <p:cNvGrpSpPr/>
          <p:nvPr userDrawn="1"/>
        </p:nvGrpSpPr>
        <p:grpSpPr>
          <a:xfrm>
            <a:off x="82799" y="6358895"/>
            <a:ext cx="2100579" cy="496158"/>
            <a:chOff x="82799" y="6358895"/>
            <a:chExt cx="2100579" cy="496158"/>
          </a:xfrm>
        </p:grpSpPr>
        <p:pic>
          <p:nvPicPr>
            <p:cNvPr id="5" name="Picture 3"/>
            <p:cNvPicPr>
              <a:picLocks noChangeAspect="1" noChangeArrowheads="1"/>
            </p:cNvPicPr>
            <p:nvPr userDrawn="1"/>
          </p:nvPicPr>
          <p:blipFill rotWithShape="1">
            <a:blip r:embed="rId2" cstate="print"/>
            <a:srcRect l="61358" t="26460" r="25728" b="67870"/>
            <a:stretch/>
          </p:blipFill>
          <p:spPr bwMode="auto">
            <a:xfrm>
              <a:off x="559032" y="6377367"/>
              <a:ext cx="1606884" cy="477686"/>
            </a:xfrm>
            <a:prstGeom prst="rect">
              <a:avLst/>
            </a:prstGeom>
            <a:noFill/>
            <a:ln w="9525">
              <a:noFill/>
              <a:miter lim="800000"/>
              <a:headEnd/>
              <a:tailEnd/>
            </a:ln>
          </p:spPr>
        </p:pic>
        <p:pic>
          <p:nvPicPr>
            <p:cNvPr id="6" name="Picture 3"/>
            <p:cNvPicPr>
              <a:picLocks noChangeAspect="1" noChangeArrowheads="1"/>
            </p:cNvPicPr>
            <p:nvPr userDrawn="1"/>
          </p:nvPicPr>
          <p:blipFill rotWithShape="1">
            <a:blip r:embed="rId2" cstate="print"/>
            <a:srcRect l="51974" t="26460" r="44514" b="67870"/>
            <a:stretch/>
          </p:blipFill>
          <p:spPr bwMode="auto">
            <a:xfrm>
              <a:off x="82799" y="6358895"/>
              <a:ext cx="436965"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Tree>
    <p:extLst>
      <p:ext uri="{BB962C8B-B14F-4D97-AF65-F5344CB8AC3E}">
        <p14:creationId xmlns:p14="http://schemas.microsoft.com/office/powerpoint/2010/main" val="385510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90613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Text Placeholder 4"/>
          <p:cNvSpPr>
            <a:spLocks noGrp="1"/>
          </p:cNvSpPr>
          <p:nvPr>
            <p:ph type="body" sz="quarter" idx="11" hasCustomPrompt="1"/>
          </p:nvPr>
        </p:nvSpPr>
        <p:spPr>
          <a:xfrm>
            <a:off x="601786" y="203863"/>
            <a:ext cx="10574092" cy="169200"/>
          </a:xfrm>
        </p:spPr>
        <p:txBody>
          <a:bodyPr anchor="b"/>
          <a:lstStyle>
            <a:lvl1pPr>
              <a:spcAft>
                <a:spcPts val="0"/>
              </a:spcAft>
              <a:defRPr sz="1108"/>
            </a:lvl1pPr>
          </a:lstStyle>
          <a:p>
            <a:pPr lvl="0"/>
            <a:r>
              <a:rPr lang="en-US" dirty="0"/>
              <a:t>Super title here</a:t>
            </a:r>
          </a:p>
        </p:txBody>
      </p:sp>
    </p:spTree>
    <p:extLst>
      <p:ext uri="{BB962C8B-B14F-4D97-AF65-F5344CB8AC3E}">
        <p14:creationId xmlns:p14="http://schemas.microsoft.com/office/powerpoint/2010/main" val="178634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23.xml"/><Relationship Id="rId7" Type="http://schemas.openxmlformats.org/officeDocument/2006/relationships/tags" Target="../tags/tag2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ags" Target="../tags/tag20.xml"/><Relationship Id="rId5" Type="http://schemas.openxmlformats.org/officeDocument/2006/relationships/vmlDrawing" Target="../drawings/vmlDrawing10.vml"/><Relationship Id="rId10" Type="http://schemas.openxmlformats.org/officeDocument/2006/relationships/image" Target="../media/image3.png"/><Relationship Id="rId4" Type="http://schemas.openxmlformats.org/officeDocument/2006/relationships/theme" Target="../theme/theme10.xml"/><Relationship Id="rId9"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slideLayout" Target="../slideLayouts/slideLayout26.xml"/><Relationship Id="rId7" Type="http://schemas.openxmlformats.org/officeDocument/2006/relationships/tags" Target="../tags/tag2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22.xml"/><Relationship Id="rId5" Type="http://schemas.openxmlformats.org/officeDocument/2006/relationships/vmlDrawing" Target="../drawings/vmlDrawing11.vml"/><Relationship Id="rId4" Type="http://schemas.openxmlformats.org/officeDocument/2006/relationships/theme" Target="../theme/theme11.xml"/><Relationship Id="rId9"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29.xml"/><Relationship Id="rId7" Type="http://schemas.openxmlformats.org/officeDocument/2006/relationships/tags" Target="../tags/tag2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ags" Target="../tags/tag24.xml"/><Relationship Id="rId5" Type="http://schemas.openxmlformats.org/officeDocument/2006/relationships/vmlDrawing" Target="../drawings/vmlDrawing12.vml"/><Relationship Id="rId4" Type="http://schemas.openxmlformats.org/officeDocument/2006/relationships/theme" Target="../theme/theme12.xml"/><Relationship Id="rId9"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32.xml"/><Relationship Id="rId7" Type="http://schemas.openxmlformats.org/officeDocument/2006/relationships/tags" Target="../tags/tag2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ags" Target="../tags/tag26.xml"/><Relationship Id="rId5" Type="http://schemas.openxmlformats.org/officeDocument/2006/relationships/vmlDrawing" Target="../drawings/vmlDrawing13.vml"/><Relationship Id="rId4" Type="http://schemas.openxmlformats.org/officeDocument/2006/relationships/theme" Target="../theme/theme13.xml"/><Relationship Id="rId9"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35.xml"/><Relationship Id="rId7" Type="http://schemas.openxmlformats.org/officeDocument/2006/relationships/tags" Target="../tags/tag2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ags" Target="../tags/tag28.xml"/><Relationship Id="rId5" Type="http://schemas.openxmlformats.org/officeDocument/2006/relationships/vmlDrawing" Target="../drawings/vmlDrawing14.vml"/><Relationship Id="rId4" Type="http://schemas.openxmlformats.org/officeDocument/2006/relationships/theme" Target="../theme/theme14.xml"/><Relationship Id="rId9"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slideLayout" Target="../slideLayouts/slideLayout38.xml"/><Relationship Id="rId7" Type="http://schemas.openxmlformats.org/officeDocument/2006/relationships/tags" Target="../tags/tag31.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ags" Target="../tags/tag30.xml"/><Relationship Id="rId5" Type="http://schemas.openxmlformats.org/officeDocument/2006/relationships/vmlDrawing" Target="../drawings/vmlDrawing15.vml"/><Relationship Id="rId4" Type="http://schemas.openxmlformats.org/officeDocument/2006/relationships/theme" Target="../theme/theme15.xml"/><Relationship Id="rId9"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slideLayout" Target="../slideLayouts/slideLayout41.xml"/><Relationship Id="rId7" Type="http://schemas.openxmlformats.org/officeDocument/2006/relationships/tags" Target="../tags/tag3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ags" Target="../tags/tag32.xml"/><Relationship Id="rId5" Type="http://schemas.openxmlformats.org/officeDocument/2006/relationships/vmlDrawing" Target="../drawings/vmlDrawing16.vml"/><Relationship Id="rId4" Type="http://schemas.openxmlformats.org/officeDocument/2006/relationships/theme" Target="../theme/theme16.xml"/><Relationship Id="rId9"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44.xml"/><Relationship Id="rId7" Type="http://schemas.openxmlformats.org/officeDocument/2006/relationships/tags" Target="../tags/tag3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ags" Target="../tags/tag34.xml"/><Relationship Id="rId5" Type="http://schemas.openxmlformats.org/officeDocument/2006/relationships/vmlDrawing" Target="../drawings/vmlDrawing17.vml"/><Relationship Id="rId10" Type="http://schemas.openxmlformats.org/officeDocument/2006/relationships/image" Target="../media/image3.png"/><Relationship Id="rId4" Type="http://schemas.openxmlformats.org/officeDocument/2006/relationships/theme" Target="../theme/theme17.xml"/><Relationship Id="rId9"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Layout" Target="../slideLayouts/slideLayout47.xml"/><Relationship Id="rId7" Type="http://schemas.openxmlformats.org/officeDocument/2006/relationships/tags" Target="../tags/tag3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ags" Target="../tags/tag36.xml"/><Relationship Id="rId5" Type="http://schemas.openxmlformats.org/officeDocument/2006/relationships/vmlDrawing" Target="../drawings/vmlDrawing18.vml"/><Relationship Id="rId4" Type="http://schemas.openxmlformats.org/officeDocument/2006/relationships/theme" Target="../theme/theme18.xml"/><Relationship Id="rId9" Type="http://schemas.openxmlformats.org/officeDocument/2006/relationships/image" Target="../media/image1.emf"/></Relationships>
</file>

<file path=ppt/slideMasters/_rels/slideMaster1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slideLayout" Target="../slideLayouts/slideLayout50.xml"/><Relationship Id="rId7" Type="http://schemas.openxmlformats.org/officeDocument/2006/relationships/tags" Target="../tags/tag3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ags" Target="../tags/tag38.xml"/><Relationship Id="rId5" Type="http://schemas.openxmlformats.org/officeDocument/2006/relationships/vmlDrawing" Target="../drawings/vmlDrawing19.vml"/><Relationship Id="rId4" Type="http://schemas.openxmlformats.org/officeDocument/2006/relationships/theme" Target="../theme/theme19.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vmlDrawing" Target="../drawings/vmlDrawing2.vml"/><Relationship Id="rId9"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0.xml"/><Relationship Id="rId7" Type="http://schemas.openxmlformats.org/officeDocument/2006/relationships/oleObject" Target="../embeddings/oleObject20.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vmlDrawing" Target="../drawings/vmlDrawing20.vml"/><Relationship Id="rId9"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slideLayout" Target="../slideLayouts/slideLayout55.xml"/><Relationship Id="rId7" Type="http://schemas.openxmlformats.org/officeDocument/2006/relationships/tags" Target="../tags/tag42.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vmlDrawing" Target="../drawings/vmlDrawing21.vml"/><Relationship Id="rId5" Type="http://schemas.openxmlformats.org/officeDocument/2006/relationships/theme" Target="../theme/theme21.xml"/><Relationship Id="rId10" Type="http://schemas.openxmlformats.org/officeDocument/2006/relationships/image" Target="../media/image1.emf"/><Relationship Id="rId4" Type="http://schemas.openxmlformats.org/officeDocument/2006/relationships/slideLayout" Target="../slideLayouts/slideLayout56.xml"/><Relationship Id="rId9" Type="http://schemas.openxmlformats.org/officeDocument/2006/relationships/oleObject" Target="../embeddings/oleObject21.bin"/></Relationships>
</file>

<file path=ppt/slideMasters/_rels/slideMaster2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59.xml"/><Relationship Id="rId7" Type="http://schemas.openxmlformats.org/officeDocument/2006/relationships/tags" Target="../tags/tag4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44.xml"/><Relationship Id="rId5" Type="http://schemas.openxmlformats.org/officeDocument/2006/relationships/vmlDrawing" Target="../drawings/vmlDrawing22.vml"/><Relationship Id="rId4" Type="http://schemas.openxmlformats.org/officeDocument/2006/relationships/theme" Target="../theme/theme22.xml"/><Relationship Id="rId9" Type="http://schemas.openxmlformats.org/officeDocument/2006/relationships/image" Target="../media/image1.emf"/></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3.xml"/><Relationship Id="rId7" Type="http://schemas.openxmlformats.org/officeDocument/2006/relationships/oleObject" Target="../embeddings/oleObject23.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vmlDrawing" Target="../drawings/vmlDrawing23.v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3.vml"/><Relationship Id="rId7"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oleObject" Target="../embeddings/oleObject3.bin"/><Relationship Id="rId5" Type="http://schemas.openxmlformats.org/officeDocument/2006/relationships/tags" Target="../tags/tag7.xml"/><Relationship Id="rId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4.xml"/><Relationship Id="rId7"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5.xml"/><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6.xml"/><Relationship Id="rId7"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vmlDrawing" Target="../drawings/vmlDrawing6.v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7.xml"/><Relationship Id="rId7" Type="http://schemas.openxmlformats.org/officeDocument/2006/relationships/oleObject" Target="../embeddings/oleObject7.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vmlDrawing" Target="../drawings/vmlDrawing7.v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8.xml"/><Relationship Id="rId7"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vmlDrawing" Target="../drawings/vmlDrawing8.v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9.xml"/><Relationship Id="rId7" Type="http://schemas.openxmlformats.org/officeDocument/2006/relationships/oleObject" Target="../embeddings/oleObject9.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vmlDrawing" Target="../drawings/vmlDrawing9.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8"/>
            </p:custDataLst>
            <p:extLst>
              <p:ext uri="{D42A27DB-BD31-4B8C-83A1-F6EECF244321}">
                <p14:modId xmlns:p14="http://schemas.microsoft.com/office/powerpoint/2010/main" val="92639892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027" name="Diapositiva think-cell" r:id="rId10" imgW="270" imgH="270" progId="TCLayout.ActiveDocument.1">
                  <p:embed/>
                </p:oleObj>
              </mc:Choice>
              <mc:Fallback>
                <p:oleObj name="Diapositiva think-cell" r:id="rId10" imgW="270" imgH="270" progId="TCLayout.ActiveDocument.1">
                  <p:embed/>
                  <p:pic>
                    <p:nvPicPr>
                      <p:cNvPr id="4" name="Oggetto 3" hidden="1"/>
                      <p:cNvPicPr/>
                      <p:nvPr/>
                    </p:nvPicPr>
                    <p:blipFill>
                      <a:blip r:embed="rId11"/>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9"/>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64" r:id="rId1"/>
    <p:sldLayoutId id="2147483766" r:id="rId2"/>
    <p:sldLayoutId id="2147483767" r:id="rId3"/>
    <p:sldLayoutId id="2147483769" r:id="rId4"/>
    <p:sldLayoutId id="2147483666" r:id="rId5"/>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userDrawn="1">
          <p15:clr>
            <a:srgbClr val="F26B43"/>
          </p15:clr>
        </p15:guide>
        <p15:guide id="2" pos="379" userDrawn="1">
          <p15:clr>
            <a:srgbClr val="F26B43"/>
          </p15:clr>
        </p15:guide>
        <p15:guide id="3" pos="7301"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768" userDrawn="1">
          <p15:clr>
            <a:srgbClr val="F26B43"/>
          </p15:clr>
        </p15:guide>
        <p15:guide id="9" pos="391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2194114587"/>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0243"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C979ECEF-DAD6-420C-B0BB-7A707155DD79}"/>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pic>
        <p:nvPicPr>
          <p:cNvPr id="9" name="Immagine 8">
            <a:extLst>
              <a:ext uri="{FF2B5EF4-FFF2-40B4-BE49-F238E27FC236}">
                <a16:creationId xmlns:a16="http://schemas.microsoft.com/office/drawing/2014/main" xmlns="" id="{52D821BD-DB5F-4C48-89E2-D5CBBFEBE4B1}"/>
              </a:ext>
            </a:extLst>
          </p:cNvPr>
          <p:cNvPicPr>
            <a:picLocks noChangeAspect="1"/>
          </p:cNvPicPr>
          <p:nvPr userDrawn="1"/>
        </p:nvPicPr>
        <p:blipFill>
          <a:blip r:embed="rId10"/>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4507430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168141856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1267"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4077534165"/>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06"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454452981"/>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2291"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854740451"/>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131425163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3315"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230135775"/>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239498742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4339"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729693525"/>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1"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2132383305"/>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5363"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60554603"/>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6"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65086612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6387"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670076123"/>
      </p:ext>
    </p:extLst>
  </p:cSld>
  <p:clrMap bg1="lt1" tx1="dk1" bg2="lt2" tx2="dk2" accent1="accent1" accent2="accent2" accent3="accent3" accent4="accent4" accent5="accent5" accent6="accent6" hlink="hlink" folHlink="folHlink"/>
  <p:sldLayoutIdLst>
    <p:sldLayoutId id="2147483728" r:id="rId1"/>
    <p:sldLayoutId id="2147483730" r:id="rId2"/>
    <p:sldLayoutId id="2147483731"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2346192796"/>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7411"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C6AE58B4-B9AE-487C-8AAD-422A02C7F318}"/>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pic>
        <p:nvPicPr>
          <p:cNvPr id="15" name="Immagine 14">
            <a:extLst>
              <a:ext uri="{FF2B5EF4-FFF2-40B4-BE49-F238E27FC236}">
                <a16:creationId xmlns:a16="http://schemas.microsoft.com/office/drawing/2014/main" xmlns="" id="{AB0F80AB-7BD1-4F11-A0EC-615DB30EE821}"/>
              </a:ext>
            </a:extLst>
          </p:cNvPr>
          <p:cNvPicPr>
            <a:picLocks noChangeAspect="1"/>
          </p:cNvPicPr>
          <p:nvPr userDrawn="1"/>
        </p:nvPicPr>
        <p:blipFill>
          <a:blip r:embed="rId10"/>
          <a:stretch>
            <a:fillRect/>
          </a:stretch>
        </p:blipFill>
        <p:spPr>
          <a:xfrm>
            <a:off x="236204" y="6368667"/>
            <a:ext cx="2111151" cy="471490"/>
          </a:xfrm>
          <a:prstGeom prst="rect">
            <a:avLst/>
          </a:prstGeom>
        </p:spPr>
      </p:pic>
    </p:spTree>
    <p:extLst>
      <p:ext uri="{BB962C8B-B14F-4D97-AF65-F5344CB8AC3E}">
        <p14:creationId xmlns:p14="http://schemas.microsoft.com/office/powerpoint/2010/main" val="33431142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1650543847"/>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8435"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71956803"/>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40"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40607864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19459"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409635326"/>
      </p:ext>
    </p:extLst>
  </p:cSld>
  <p:clrMap bg1="lt1" tx1="dk1" bg2="lt2" tx2="dk2" accent1="accent1" accent2="accent2" accent3="accent3" accent4="accent4" accent5="accent5" accent6="accent6" hlink="hlink" folHlink="folHlink"/>
  <p:sldLayoutIdLst>
    <p:sldLayoutId id="2147483742" r:id="rId1"/>
    <p:sldLayoutId id="2147483744" r:id="rId2"/>
    <p:sldLayoutId id="2147483745"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27477373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051"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C6AE58B4-B9AE-487C-8AAD-422A02C7F318}"/>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grpSp>
        <p:nvGrpSpPr>
          <p:cNvPr id="9" name="Gruppo 8"/>
          <p:cNvGrpSpPr/>
          <p:nvPr userDrawn="1"/>
        </p:nvGrpSpPr>
        <p:grpSpPr>
          <a:xfrm>
            <a:off x="82799" y="6358895"/>
            <a:ext cx="2100579" cy="496158"/>
            <a:chOff x="82799" y="6358895"/>
            <a:chExt cx="2100579" cy="496158"/>
          </a:xfrm>
        </p:grpSpPr>
        <p:pic>
          <p:nvPicPr>
            <p:cNvPr id="12" name="Picture 3"/>
            <p:cNvPicPr>
              <a:picLocks noChangeAspect="1" noChangeArrowheads="1"/>
            </p:cNvPicPr>
            <p:nvPr userDrawn="1"/>
          </p:nvPicPr>
          <p:blipFill rotWithShape="1">
            <a:blip r:embed="rId9" cstate="print"/>
            <a:srcRect l="61358" t="26460" r="25728" b="67870"/>
            <a:stretch/>
          </p:blipFill>
          <p:spPr bwMode="auto">
            <a:xfrm>
              <a:off x="559032" y="6377367"/>
              <a:ext cx="1606884" cy="477686"/>
            </a:xfrm>
            <a:prstGeom prst="rect">
              <a:avLst/>
            </a:prstGeom>
            <a:noFill/>
            <a:ln w="9525">
              <a:noFill/>
              <a:miter lim="800000"/>
              <a:headEnd/>
              <a:tailEnd/>
            </a:ln>
          </p:spPr>
        </p:pic>
        <p:pic>
          <p:nvPicPr>
            <p:cNvPr id="13" name="Picture 3"/>
            <p:cNvPicPr>
              <a:picLocks noChangeAspect="1" noChangeArrowheads="1"/>
            </p:cNvPicPr>
            <p:nvPr userDrawn="1"/>
          </p:nvPicPr>
          <p:blipFill rotWithShape="1">
            <a:blip r:embed="rId9" cstate="print"/>
            <a:srcRect l="51974" t="26460" r="44514" b="67870"/>
            <a:stretch/>
          </p:blipFill>
          <p:spPr bwMode="auto">
            <a:xfrm>
              <a:off x="82799" y="6358895"/>
              <a:ext cx="436965" cy="477686"/>
            </a:xfrm>
            <a:prstGeom prst="rect">
              <a:avLst/>
            </a:prstGeom>
            <a:noFill/>
            <a:ln w="9525">
              <a:noFill/>
              <a:miter lim="800000"/>
              <a:headEnd/>
              <a:tailEnd/>
            </a:ln>
          </p:spPr>
        </p:pic>
        <p:sp>
          <p:nvSpPr>
            <p:cNvPr id="14" name="Ovale 13"/>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grpSp>
    </p:spTree>
    <p:extLst>
      <p:ext uri="{BB962C8B-B14F-4D97-AF65-F5344CB8AC3E}">
        <p14:creationId xmlns:p14="http://schemas.microsoft.com/office/powerpoint/2010/main" val="3000591234"/>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1603058101"/>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0483"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C6AE58B4-B9AE-487C-8AAD-422A02C7F318}"/>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2" name="Shape 8">
            <a:extLst>
              <a:ext uri="{FF2B5EF4-FFF2-40B4-BE49-F238E27FC236}">
                <a16:creationId xmlns:a16="http://schemas.microsoft.com/office/drawing/2014/main" xmlns="" id="{1D7F2D73-607C-4513-B278-F2F04BC31895}"/>
              </a:ext>
            </a:extLst>
          </p:cNvPr>
          <p:cNvSpPr txBox="1">
            <a:spLocks/>
          </p:cNvSpPr>
          <p:nvPr userDrawn="1"/>
        </p:nvSpPr>
        <p:spPr>
          <a:xfrm>
            <a:off x="11507722"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pic>
        <p:nvPicPr>
          <p:cNvPr id="9" name="Immagine 8">
            <a:extLst>
              <a:ext uri="{FF2B5EF4-FFF2-40B4-BE49-F238E27FC236}">
                <a16:creationId xmlns:a16="http://schemas.microsoft.com/office/drawing/2014/main" xmlns="" id="{CAB8D28C-D960-4C7E-9924-8534973B18E3}"/>
              </a:ext>
            </a:extLst>
          </p:cNvPr>
          <p:cNvPicPr>
            <a:picLocks noChangeAspect="1"/>
          </p:cNvPicPr>
          <p:nvPr userDrawn="1"/>
        </p:nvPicPr>
        <p:blipFill>
          <a:blip r:embed="rId9"/>
          <a:stretch>
            <a:fillRect/>
          </a:stretch>
        </p:blipFill>
        <p:spPr>
          <a:xfrm>
            <a:off x="159494" y="6297358"/>
            <a:ext cx="2533381" cy="565788"/>
          </a:xfrm>
          <a:prstGeom prst="rect">
            <a:avLst/>
          </a:prstGeom>
        </p:spPr>
      </p:pic>
    </p:spTree>
    <p:extLst>
      <p:ext uri="{BB962C8B-B14F-4D97-AF65-F5344CB8AC3E}">
        <p14:creationId xmlns:p14="http://schemas.microsoft.com/office/powerpoint/2010/main" val="4159175842"/>
      </p:ext>
    </p:extLst>
  </p:cSld>
  <p:clrMap bg1="lt1" tx1="dk1" bg2="lt2" tx2="dk2" accent1="accent1" accent2="accent2" accent3="accent3" accent4="accent4" accent5="accent5" accent6="accent6" hlink="hlink" folHlink="folHlink"/>
  <p:sldLayoutIdLst>
    <p:sldLayoutId id="2147483747" r:id="rId1"/>
    <p:sldLayoutId id="2147483749"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7"/>
            </p:custDataLst>
            <p:extLst>
              <p:ext uri="{D42A27DB-BD31-4B8C-83A1-F6EECF244321}">
                <p14:modId xmlns:p14="http://schemas.microsoft.com/office/powerpoint/2010/main" val="92639892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1507" name="Diapositiva think-cell" r:id="rId9" imgW="270" imgH="270" progId="TCLayout.ActiveDocument.1">
                  <p:embed/>
                </p:oleObj>
              </mc:Choice>
              <mc:Fallback>
                <p:oleObj name="Diapositiva think-cell" r:id="rId9" imgW="270" imgH="270" progId="TCLayout.ActiveDocument.1">
                  <p:embed/>
                  <p:pic>
                    <p:nvPicPr>
                      <p:cNvPr id="4" name="Oggetto 3" hidden="1"/>
                      <p:cNvPicPr/>
                      <p:nvPr/>
                    </p:nvPicPr>
                    <p:blipFill>
                      <a:blip r:embed="rId10"/>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85751681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6"/>
            </p:custDataLst>
            <p:extLst>
              <p:ext uri="{D42A27DB-BD31-4B8C-83A1-F6EECF244321}">
                <p14:modId xmlns:p14="http://schemas.microsoft.com/office/powerpoint/2010/main" val="92639892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2531" name="Diapositiva think-cell" r:id="rId8" imgW="270" imgH="270" progId="TCLayout.ActiveDocument.1">
                  <p:embed/>
                </p:oleObj>
              </mc:Choice>
              <mc:Fallback>
                <p:oleObj name="Diapositiva think-cell" r:id="rId8" imgW="270" imgH="270" progId="TCLayout.ActiveDocument.1">
                  <p:embed/>
                  <p:pic>
                    <p:nvPicPr>
                      <p:cNvPr id="4" name="Oggetto 3"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2657233491"/>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92639892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23555"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A6D4CF0-19C4-48F5-9EA3-DC2135FEB60F}"/>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4290235413"/>
      </p:ext>
    </p:extLst>
  </p:cSld>
  <p:clrMap bg1="lt1" tx1="dk1" bg2="lt2" tx2="dk2" accent1="accent1" accent2="accent2" accent3="accent3" accent4="accent4" accent5="accent5" accent6="accent6" hlink="hlink" folHlink="folHlink"/>
  <p:sldLayoutIdLst>
    <p:sldLayoutId id="2147483761" r:id="rId1"/>
    <p:sldLayoutId id="2147483763"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4"/>
            </p:custDataLst>
            <p:extLst>
              <p:ext uri="{D42A27DB-BD31-4B8C-83A1-F6EECF244321}">
                <p14:modId xmlns:p14="http://schemas.microsoft.com/office/powerpoint/2010/main" val="237040182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3075" name="Diapositiva think-cell" r:id="rId6" imgW="270" imgH="270" progId="TCLayout.ActiveDocument.1">
                  <p:embed/>
                </p:oleObj>
              </mc:Choice>
              <mc:Fallback>
                <p:oleObj name="Diapositiva think-cell" r:id="rId6" imgW="270" imgH="270" progId="TCLayout.ActiveDocument.1">
                  <p:embed/>
                  <p:pic>
                    <p:nvPicPr>
                      <p:cNvPr id="4" name="Oggetto 3" hidden="1"/>
                      <p:cNvPicPr/>
                      <p:nvPr/>
                    </p:nvPicPr>
                    <p:blipFill>
                      <a:blip r:embed="rId7"/>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521B2D18-7ADD-45B4-BE82-56B7479EE9BC}"/>
              </a:ext>
            </a:extLst>
          </p:cNvPr>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135302950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533376248"/>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4099"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9AEE8A36-2CB2-4FAC-B825-7FA6F91F776D}"/>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2188915314"/>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126607245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5123"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3E37CF47-33AC-4618-BF61-1C40B1498692}"/>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3457273153"/>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404368388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6147"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88F4AD25-96CE-4940-9088-B2C7AD0A1981}"/>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2946619377"/>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1576935322"/>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7171"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55FAE80C-EE2B-4F24-A1EF-C890C1EB2481}"/>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spTree>
    <p:extLst>
      <p:ext uri="{BB962C8B-B14F-4D97-AF65-F5344CB8AC3E}">
        <p14:creationId xmlns:p14="http://schemas.microsoft.com/office/powerpoint/2010/main" val="3552863783"/>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3794171778"/>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8195"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C979ECEF-DAD6-420C-B0BB-7A707155DD79}"/>
              </a:ext>
            </a:extLst>
          </p:cNvPr>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44546A"/>
                </a:solidFill>
                <a:cs typeface="Arial" panose="020B0604020202020204" pitchFamily="34" charset="0"/>
              </a:rPr>
              <a:pPr algn="r"/>
              <a:t>‹N›</a:t>
            </a:fld>
            <a:endParaRPr lang="en-US" sz="831" dirty="0">
              <a:solidFill>
                <a:srgbClr val="44546A"/>
              </a:solidFill>
              <a:cs typeface="Arial" panose="020B0604020202020204" pitchFamily="34" charset="0"/>
            </a:endParaRPr>
          </a:p>
        </p:txBody>
      </p:sp>
      <p:pic>
        <p:nvPicPr>
          <p:cNvPr id="8" name="Picture 3"/>
          <p:cNvPicPr>
            <a:picLocks noChangeAspect="1" noChangeArrowheads="1"/>
          </p:cNvPicPr>
          <p:nvPr userDrawn="1"/>
        </p:nvPicPr>
        <p:blipFill>
          <a:blip r:embed="rId9" cstate="print"/>
          <a:srcRect l="51974" t="26460" r="9636" b="67870"/>
          <a:stretch>
            <a:fillRect/>
          </a:stretch>
        </p:blipFill>
        <p:spPr bwMode="auto">
          <a:xfrm>
            <a:off x="82799" y="6358895"/>
            <a:ext cx="4776868" cy="477686"/>
          </a:xfrm>
          <a:prstGeom prst="rect">
            <a:avLst/>
          </a:prstGeom>
          <a:noFill/>
          <a:ln w="9525">
            <a:noFill/>
            <a:miter lim="800000"/>
            <a:headEnd/>
            <a:tailEnd/>
          </a:ln>
        </p:spPr>
      </p:pic>
    </p:spTree>
    <p:extLst>
      <p:ext uri="{BB962C8B-B14F-4D97-AF65-F5344CB8AC3E}">
        <p14:creationId xmlns:p14="http://schemas.microsoft.com/office/powerpoint/2010/main" val="1829580888"/>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5" orient="horz" pos="279">
          <p15:clr>
            <a:srgbClr val="F26B43"/>
          </p15:clr>
        </p15:guide>
        <p15:guide id="6" orient="horz" pos="896">
          <p15:clr>
            <a:srgbClr val="F26B43"/>
          </p15:clr>
        </p15:guide>
        <p15:guide id="7" pos="3768">
          <p15:clr>
            <a:srgbClr val="F26B43"/>
          </p15:clr>
        </p15:guide>
        <p15:guide id="8" pos="39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5"/>
            </p:custDataLst>
            <p:extLst>
              <p:ext uri="{D42A27DB-BD31-4B8C-83A1-F6EECF244321}">
                <p14:modId xmlns:p14="http://schemas.microsoft.com/office/powerpoint/2010/main" val="208610961"/>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9219" name="Diapositiva think-cell" r:id="rId7" imgW="270" imgH="270" progId="TCLayout.ActiveDocument.1">
                  <p:embed/>
                </p:oleObj>
              </mc:Choice>
              <mc:Fallback>
                <p:oleObj name="Diapositiva think-cell" r:id="rId7" imgW="270" imgH="270" progId="TCLayout.ActiveDocument.1">
                  <p:embed/>
                  <p:pic>
                    <p:nvPicPr>
                      <p:cNvPr id="4" name="Oggetto 3" hidden="1"/>
                      <p:cNvPicPr/>
                      <p:nvPr/>
                    </p:nvPicPr>
                    <p:blipFill>
                      <a:blip r:embed="rId8"/>
                      <a:stretch>
                        <a:fillRect/>
                      </a:stretch>
                    </p:blipFill>
                    <p:spPr>
                      <a:xfrm>
                        <a:off x="1956" y="1590"/>
                        <a:ext cx="1953" cy="1587"/>
                      </a:xfrm>
                      <a:prstGeom prst="rect">
                        <a:avLst/>
                      </a:prstGeom>
                    </p:spPr>
                  </p:pic>
                </p:oleObj>
              </mc:Fallback>
            </mc:AlternateContent>
          </a:graphicData>
        </a:graphic>
      </p:graphicFrame>
      <p:sp>
        <p:nvSpPr>
          <p:cNvPr id="5" name="Rettangolo 4" hidden="1"/>
          <p:cNvSpPr/>
          <p:nvPr userDrawn="1">
            <p:custDataLst>
              <p:tags r:id="rId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it-IT" sz="3508" b="0" i="0" baseline="0" dirty="0">
              <a:solidFill>
                <a:schemeClr val="bg1"/>
              </a:solidFill>
              <a:latin typeface="KPMG Extralight" panose="020B0303030202040204" pitchFamily="34" charset="0"/>
              <a:ea typeface="+mj-ea"/>
              <a:cs typeface="+mj-cs"/>
              <a:sym typeface="KPMG Extralight" panose="020B0303030202040204" pitchFamily="34" charset="0"/>
            </a:endParaRPr>
          </a:p>
        </p:txBody>
      </p:sp>
      <p:sp>
        <p:nvSpPr>
          <p:cNvPr id="2" name="Title Placeholder 1"/>
          <p:cNvSpPr>
            <a:spLocks noGrp="1"/>
          </p:cNvSpPr>
          <p:nvPr>
            <p:ph type="title"/>
          </p:nvPr>
        </p:nvSpPr>
        <p:spPr>
          <a:xfrm>
            <a:off x="601786" y="451575"/>
            <a:ext cx="10976300" cy="723600"/>
          </a:xfrm>
          <a:prstGeom prst="rect">
            <a:avLst/>
          </a:prstGeom>
        </p:spPr>
        <p:txBody>
          <a:bodyPr vert="horz" lIns="0" tIns="0" rIns="0" bIns="0" rtlCol="0" anchor="t" anchorCtr="0">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601788" y="1422400"/>
            <a:ext cx="10976297" cy="4604400"/>
          </a:xfrm>
          <a:prstGeom prst="rect">
            <a:avLst/>
          </a:prstGeom>
        </p:spPr>
        <p:txBody>
          <a:bodyPr vert="horz" lIns="0" tIns="0" rIns="0" bIns="0" rtlCol="0" anchor="t" anchorCtr="0">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9" name="Shape 8"/>
          <p:cNvSpPr txBox="1">
            <a:spLocks/>
          </p:cNvSpPr>
          <p:nvPr userDrawn="1"/>
        </p:nvSpPr>
        <p:spPr>
          <a:xfrm>
            <a:off x="11507721" y="6585163"/>
            <a:ext cx="480061"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831"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3782511849"/>
      </p:ext>
    </p:extLst>
  </p:cSld>
  <p:clrMap bg1="lt1" tx1="dk1" bg2="lt2" tx2="dk2" accent1="accent1" accent2="accent2" accent3="accent3" accent4="accent4" accent5="accent5" accent6="accent6" hlink="hlink" folHlink="folHlink"/>
  <p:sldLayoutIdLst>
    <p:sldLayoutId id="2147483694" r:id="rId1"/>
    <p:sldLayoutId id="2147483696" r:id="rId2"/>
  </p:sldLayoutIdLst>
  <p:txStyles>
    <p:titleStyle>
      <a:lvl1pPr algn="l" defTabSz="844083" rtl="0" eaLnBrk="1" latinLnBrk="0" hangingPunct="1">
        <a:lnSpc>
          <a:spcPct val="70000"/>
        </a:lnSpc>
        <a:spcBef>
          <a:spcPct val="0"/>
        </a:spcBef>
        <a:buNone/>
        <a:defRPr sz="3508" kern="1200">
          <a:solidFill>
            <a:schemeClr val="tx2"/>
          </a:solidFill>
          <a:latin typeface="+mj-lt"/>
          <a:ea typeface="+mj-ea"/>
          <a:cs typeface="+mj-cs"/>
        </a:defRPr>
      </a:lvl1pPr>
    </p:titleStyle>
    <p:bodyStyle>
      <a:lvl1pPr marL="0" indent="0" algn="l" defTabSz="844083" rtl="0" eaLnBrk="1" latinLnBrk="0" hangingPunct="1">
        <a:lnSpc>
          <a:spcPct val="100000"/>
        </a:lnSpc>
        <a:spcBef>
          <a:spcPts val="0"/>
        </a:spcBef>
        <a:spcAft>
          <a:spcPts val="554"/>
        </a:spcAft>
        <a:buFontTx/>
        <a:buNone/>
        <a:defRPr sz="831" b="1" kern="1200">
          <a:solidFill>
            <a:schemeClr val="tx2"/>
          </a:solidFill>
          <a:latin typeface="+mn-lt"/>
          <a:ea typeface="+mn-ea"/>
          <a:cs typeface="+mn-cs"/>
        </a:defRPr>
      </a:lvl1pPr>
      <a:lvl2pPr marL="0" indent="0" algn="l" defTabSz="844083" rtl="0" eaLnBrk="1" latinLnBrk="0" hangingPunct="1">
        <a:lnSpc>
          <a:spcPct val="100000"/>
        </a:lnSpc>
        <a:spcBef>
          <a:spcPts val="0"/>
        </a:spcBef>
        <a:spcAft>
          <a:spcPts val="554"/>
        </a:spcAft>
        <a:buFontTx/>
        <a:buNone/>
        <a:defRPr sz="831" kern="1200">
          <a:solidFill>
            <a:schemeClr val="tx2"/>
          </a:solidFill>
          <a:latin typeface="+mn-lt"/>
          <a:ea typeface="+mn-ea"/>
          <a:cs typeface="+mn-cs"/>
        </a:defRPr>
      </a:lvl2pPr>
      <a:lvl3pPr marL="199390"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3pPr>
      <a:lvl4pPr marL="332316" indent="-132926"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4pPr>
      <a:lvl5pPr marL="531706" indent="-19939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baseline="0">
          <a:solidFill>
            <a:schemeClr val="tx2"/>
          </a:solidFill>
          <a:latin typeface="+mn-lt"/>
          <a:ea typeface="+mn-ea"/>
          <a:cs typeface="+mn-cs"/>
        </a:defRPr>
      </a:lvl5pPr>
      <a:lvl6pPr marL="1013564" indent="-212682"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6pPr>
      <a:lvl7pPr marL="1266124" indent="-262530"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7pPr>
      <a:lvl8pPr marL="1518684" indent="-211021" algn="l" defTabSz="844083" rtl="0" eaLnBrk="1" latinLnBrk="0" hangingPunct="1">
        <a:lnSpc>
          <a:spcPct val="100000"/>
        </a:lnSpc>
        <a:spcBef>
          <a:spcPts val="0"/>
        </a:spcBef>
        <a:spcAft>
          <a:spcPts val="554"/>
        </a:spcAft>
        <a:buClr>
          <a:schemeClr val="tx2"/>
        </a:buClr>
        <a:buFont typeface="Arial" panose="020B0604020202020204" pitchFamily="34" charset="0"/>
        <a:buChar char="-"/>
        <a:defRPr sz="831" kern="1200">
          <a:solidFill>
            <a:schemeClr val="tx2"/>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793">
          <p15:clr>
            <a:srgbClr val="F26B43"/>
          </p15:clr>
        </p15:guide>
        <p15:guide id="2" pos="379">
          <p15:clr>
            <a:srgbClr val="F26B43"/>
          </p15:clr>
        </p15:guide>
        <p15:guide id="3" pos="7301">
          <p15:clr>
            <a:srgbClr val="F26B43"/>
          </p15:clr>
        </p15:guide>
        <p15:guide id="4" orient="horz" pos="742">
          <p15:clr>
            <a:srgbClr val="F26B43"/>
          </p15:clr>
        </p15:guide>
        <p15:guide id="6" orient="horz" pos="279">
          <p15:clr>
            <a:srgbClr val="F26B43"/>
          </p15:clr>
        </p15:guide>
        <p15:guide id="7" orient="horz" pos="896">
          <p15:clr>
            <a:srgbClr val="F26B43"/>
          </p15:clr>
        </p15:guide>
        <p15:guide id="8" pos="3768">
          <p15:clr>
            <a:srgbClr val="F26B43"/>
          </p15:clr>
        </p15:guide>
        <p15:guide id="9" pos="391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5.xml"/><Relationship Id="rId7" Type="http://schemas.openxmlformats.org/officeDocument/2006/relationships/image" Target="../media/image6.jpeg"/><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10.sv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54.xml"/><Relationship Id="rId7" Type="http://schemas.openxmlformats.org/officeDocument/2006/relationships/image" Target="../media/image11.png"/><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26.bin"/><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4.xml"/><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51.xml"/><Relationship Id="rId1" Type="http://schemas.openxmlformats.org/officeDocument/2006/relationships/vmlDrawing" Target="../drawings/vmlDrawing27.vml"/><Relationship Id="rId5" Type="http://schemas.openxmlformats.org/officeDocument/2006/relationships/image" Target="../media/image8.emf"/><Relationship Id="rId4" Type="http://schemas.openxmlformats.org/officeDocument/2006/relationships/oleObject" Target="../embeddings/oleObject27.bin"/></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54.xml"/><Relationship Id="rId7" Type="http://schemas.openxmlformats.org/officeDocument/2006/relationships/image" Target="../media/image18.png"/><Relationship Id="rId2" Type="http://schemas.openxmlformats.org/officeDocument/2006/relationships/tags" Target="../tags/tag52.xml"/><Relationship Id="rId1" Type="http://schemas.openxmlformats.org/officeDocument/2006/relationships/vmlDrawing" Target="../drawings/vmlDrawing28.vml"/><Relationship Id="rId6" Type="http://schemas.openxmlformats.org/officeDocument/2006/relationships/image" Target="../media/image17.png"/><Relationship Id="rId5" Type="http://schemas.openxmlformats.org/officeDocument/2006/relationships/image" Target="../media/image8.emf"/><Relationship Id="rId4" Type="http://schemas.openxmlformats.org/officeDocument/2006/relationships/oleObject" Target="../embeddings/oleObject28.bin"/><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spid="_x0000_s24579" name="Diapositiva think-cell" r:id="rId5" imgW="270" imgH="270" progId="TCLayout.ActiveDocument.1">
                  <p:embed/>
                </p:oleObj>
              </mc:Choice>
              <mc:Fallback>
                <p:oleObj name="Diapositiva think-cell" r:id="rId5" imgW="270" imgH="270" progId="TCLayout.ActiveDocument.1">
                  <p:embed/>
                  <p:pic>
                    <p:nvPicPr>
                      <p:cNvPr id="2" name="Oggetto 1" hidden="1"/>
                      <p:cNvPicPr/>
                      <p:nvPr/>
                    </p:nvPicPr>
                    <p:blipFill>
                      <a:blip r:embed="rId6"/>
                      <a:stretch>
                        <a:fillRect/>
                      </a:stretch>
                    </p:blipFill>
                    <p:spPr>
                      <a:xfrm>
                        <a:off x="1525593" y="1593"/>
                        <a:ext cx="1587" cy="1587"/>
                      </a:xfrm>
                      <a:prstGeom prst="rect">
                        <a:avLst/>
                      </a:prstGeom>
                    </p:spPr>
                  </p:pic>
                </p:oleObj>
              </mc:Fallback>
            </mc:AlternateContent>
          </a:graphicData>
        </a:graphic>
      </p:graphicFrame>
      <p:pic>
        <p:nvPicPr>
          <p:cNvPr id="4" name="Immagine 3">
            <a:extLst>
              <a:ext uri="{FF2B5EF4-FFF2-40B4-BE49-F238E27FC236}">
                <a16:creationId xmlns:a16="http://schemas.microsoft.com/office/drawing/2014/main" xmlns="" id="{829EFDD1-156E-D70C-799B-E276E2CC45E4}"/>
              </a:ext>
            </a:extLst>
          </p:cNvPr>
          <p:cNvPicPr>
            <a:picLocks noChangeAspect="1"/>
          </p:cNvPicPr>
          <p:nvPr/>
        </p:nvPicPr>
        <p:blipFill rotWithShape="1">
          <a:blip r:embed="rId7">
            <a:alphaModFix amt="71000"/>
            <a:extLst>
              <a:ext uri="{28A0092B-C50C-407E-A947-70E740481C1C}">
                <a14:useLocalDpi xmlns:a14="http://schemas.microsoft.com/office/drawing/2010/main" val="0"/>
              </a:ext>
            </a:extLst>
          </a:blip>
          <a:srcRect t="6334" b="48955"/>
          <a:stretch/>
        </p:blipFill>
        <p:spPr>
          <a:xfrm>
            <a:off x="0" y="1728216"/>
            <a:ext cx="12200630" cy="4261615"/>
          </a:xfrm>
          <a:prstGeom prst="rect">
            <a:avLst/>
          </a:prstGeom>
        </p:spPr>
      </p:pic>
      <p:sp>
        <p:nvSpPr>
          <p:cNvPr id="5" name="Rettangolo 4">
            <a:extLst>
              <a:ext uri="{FF2B5EF4-FFF2-40B4-BE49-F238E27FC236}">
                <a16:creationId xmlns:a16="http://schemas.microsoft.com/office/drawing/2014/main" xmlns="" id="{954847B1-2090-8BD8-D43D-B2C3686CB8C1}"/>
              </a:ext>
            </a:extLst>
          </p:cNvPr>
          <p:cNvSpPr/>
          <p:nvPr/>
        </p:nvSpPr>
        <p:spPr>
          <a:xfrm>
            <a:off x="6821424" y="2506844"/>
            <a:ext cx="5153555" cy="23682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0" name="Rectangle 13"/>
          <p:cNvSpPr>
            <a:spLocks noChangeArrowheads="1"/>
          </p:cNvSpPr>
          <p:nvPr/>
        </p:nvSpPr>
        <p:spPr bwMode="auto">
          <a:xfrm>
            <a:off x="3274569" y="2327736"/>
            <a:ext cx="8649648" cy="2635073"/>
          </a:xfrm>
          <a:prstGeom prst="rect">
            <a:avLst/>
          </a:prstGeom>
          <a:noFill/>
          <a:ln w="9525">
            <a:noFill/>
            <a:miter lim="800000"/>
            <a:headEnd/>
            <a:tailEnd/>
          </a:ln>
        </p:spPr>
        <p:txBody>
          <a:bodyPr lIns="89840" tIns="44923" rIns="89840" bIns="44923" anchor="ctr"/>
          <a:lstStyle/>
          <a:p>
            <a:pPr marR="0" lvl="0" indent="3224213" algn="r" defTabSz="963613" rtl="0" eaLnBrk="0" fontAlgn="auto" latinLnBrk="0" hangingPunct="0">
              <a:lnSpc>
                <a:spcPct val="100000"/>
              </a:lnSpc>
              <a:spcBef>
                <a:spcPct val="25000"/>
              </a:spcBef>
              <a:buClrTx/>
              <a:buSzTx/>
              <a:buFontTx/>
              <a:buNone/>
              <a:tabLst/>
              <a:defRPr/>
            </a:pPr>
            <a:r>
              <a:rPr lang="it-IT" sz="2000" b="1" dirty="0">
                <a:solidFill>
                  <a:schemeClr val="bg1"/>
                </a:solidFill>
                <a:latin typeface="Arial"/>
              </a:rPr>
              <a:t>Piano di semplificazione per la Scuola</a:t>
            </a:r>
          </a:p>
          <a:p>
            <a:pPr marR="0" lvl="0" indent="3224213" algn="r" defTabSz="963613" rtl="0" eaLnBrk="0" fontAlgn="auto" latinLnBrk="0" hangingPunct="0">
              <a:lnSpc>
                <a:spcPct val="100000"/>
              </a:lnSpc>
              <a:spcBef>
                <a:spcPct val="25000"/>
              </a:spcBef>
              <a:buClrTx/>
              <a:buSzTx/>
              <a:buFontTx/>
              <a:buNone/>
              <a:tabLst/>
              <a:defRPr/>
            </a:pPr>
            <a:r>
              <a:rPr lang="it-IT" sz="2000" b="1" dirty="0">
                <a:solidFill>
                  <a:schemeClr val="bg1"/>
                </a:solidFill>
                <a:latin typeface="Arial"/>
              </a:rPr>
              <a:t>12. Gestione delle cessazioni</a:t>
            </a:r>
          </a:p>
          <a:p>
            <a:pPr marR="0" lvl="0" indent="3224213" algn="r" defTabSz="963613" rtl="0" eaLnBrk="0" fontAlgn="auto" latinLnBrk="0" hangingPunct="0">
              <a:lnSpc>
                <a:spcPct val="100000"/>
              </a:lnSpc>
              <a:spcBef>
                <a:spcPct val="25000"/>
              </a:spcBef>
              <a:buClrTx/>
              <a:buSzTx/>
              <a:buFontTx/>
              <a:buNone/>
              <a:tabLst/>
              <a:defRPr/>
            </a:pPr>
            <a:endParaRPr lang="it-IT" sz="2000" b="1" dirty="0">
              <a:solidFill>
                <a:schemeClr val="bg1"/>
              </a:solidFill>
              <a:latin typeface="Arial"/>
            </a:endParaRPr>
          </a:p>
          <a:p>
            <a:pPr marR="0" lvl="0" indent="3224213" algn="r" defTabSz="963613" rtl="0" eaLnBrk="0" fontAlgn="auto" latinLnBrk="0" hangingPunct="0">
              <a:lnSpc>
                <a:spcPct val="100000"/>
              </a:lnSpc>
              <a:spcBef>
                <a:spcPct val="25000"/>
              </a:spcBef>
              <a:buClrTx/>
              <a:buSzTx/>
              <a:buFontTx/>
              <a:buNone/>
              <a:tabLst/>
              <a:defRPr/>
            </a:pPr>
            <a:r>
              <a:rPr lang="it-IT" sz="2000" i="1" dirty="0">
                <a:solidFill>
                  <a:schemeClr val="bg1"/>
                </a:solidFill>
                <a:latin typeface="Arial"/>
              </a:rPr>
              <a:t>Incontro con le O.O.S.S.</a:t>
            </a:r>
          </a:p>
          <a:p>
            <a:pPr marR="0" lvl="0" indent="3224213" algn="r" defTabSz="963613" rtl="0" eaLnBrk="0" fontAlgn="auto" latinLnBrk="0" hangingPunct="0">
              <a:lnSpc>
                <a:spcPct val="100000"/>
              </a:lnSpc>
              <a:spcBef>
                <a:spcPct val="25000"/>
              </a:spcBef>
              <a:spcAft>
                <a:spcPts val="1200"/>
              </a:spcAft>
              <a:buClrTx/>
              <a:buSzTx/>
              <a:buFontTx/>
              <a:buNone/>
              <a:tabLst/>
              <a:defRPr/>
            </a:pPr>
            <a:r>
              <a:rPr lang="it-IT" sz="1400" dirty="0">
                <a:solidFill>
                  <a:schemeClr val="bg1"/>
                </a:solidFill>
                <a:latin typeface="Arial"/>
              </a:rPr>
              <a:t>22 aprile 2024</a:t>
            </a:r>
            <a:endParaRPr lang="it-IT" sz="2000" dirty="0">
              <a:solidFill>
                <a:schemeClr val="bg1"/>
              </a:solidFill>
            </a:endParaRPr>
          </a:p>
        </p:txBody>
      </p:sp>
      <p:pic>
        <p:nvPicPr>
          <p:cNvPr id="15" name="Immagine 14">
            <a:extLst>
              <a:ext uri="{FF2B5EF4-FFF2-40B4-BE49-F238E27FC236}">
                <a16:creationId xmlns:a16="http://schemas.microsoft.com/office/drawing/2014/main" xmlns="" id="{EF7AF361-ED8B-44FA-9C15-15AC6AB13634}"/>
              </a:ext>
            </a:extLst>
          </p:cNvPr>
          <p:cNvPicPr>
            <a:picLocks noChangeAspect="1"/>
          </p:cNvPicPr>
          <p:nvPr/>
        </p:nvPicPr>
        <p:blipFill rotWithShape="1">
          <a:blip r:embed="rId8"/>
          <a:srcRect b="28259"/>
          <a:stretch/>
        </p:blipFill>
        <p:spPr>
          <a:xfrm>
            <a:off x="4647283" y="314117"/>
            <a:ext cx="2795837" cy="838408"/>
          </a:xfrm>
          <a:prstGeom prst="rect">
            <a:avLst/>
          </a:prstGeom>
        </p:spPr>
      </p:pic>
      <p:sp>
        <p:nvSpPr>
          <p:cNvPr id="12" name="CasellaDiTesto 11">
            <a:extLst>
              <a:ext uri="{FF2B5EF4-FFF2-40B4-BE49-F238E27FC236}">
                <a16:creationId xmlns:a16="http://schemas.microsoft.com/office/drawing/2014/main" xmlns="" id="{EF9D2445-ADB6-44DE-8508-4421C34D88A1}"/>
              </a:ext>
            </a:extLst>
          </p:cNvPr>
          <p:cNvSpPr txBox="1"/>
          <p:nvPr/>
        </p:nvSpPr>
        <p:spPr>
          <a:xfrm>
            <a:off x="2707585" y="1111368"/>
            <a:ext cx="6794090" cy="646331"/>
          </a:xfrm>
          <a:prstGeom prst="rect">
            <a:avLst/>
          </a:prstGeom>
          <a:noFill/>
        </p:spPr>
        <p:txBody>
          <a:bodyPr wrap="square">
            <a:spAutoFit/>
          </a:bodyPr>
          <a:lstStyle/>
          <a:p>
            <a:pPr algn="ctr" hangingPunct="0">
              <a:tabLst>
                <a:tab pos="2790825" algn="l"/>
              </a:tabLst>
            </a:pPr>
            <a:r>
              <a:rPr lang="it-IT" sz="3600" kern="0" dirty="0">
                <a:solidFill>
                  <a:srgbClr val="000000"/>
                </a:solidFill>
                <a:effectLst/>
                <a:latin typeface="Kunstler Script" panose="030304020206070D0D06" pitchFamily="66" charset="0"/>
                <a:ea typeface="Times New Roman" panose="02020603050405020304" pitchFamily="18" charset="0"/>
              </a:rPr>
              <a:t>Ministero dell’Istruzione e del Merito</a:t>
            </a:r>
            <a:endParaRPr lang="it-IT" sz="1400"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26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xmlns="" id="{3515E903-B1E4-38A4-270F-9302AF00D46B}"/>
              </a:ext>
            </a:extLst>
          </p:cNvPr>
          <p:cNvSpPr/>
          <p:nvPr/>
        </p:nvSpPr>
        <p:spPr>
          <a:xfrm>
            <a:off x="249500" y="1131930"/>
            <a:ext cx="11508729" cy="2186048"/>
          </a:xfrm>
          <a:prstGeom prst="rect">
            <a:avLst/>
          </a:prstGeom>
          <a:noFill/>
        </p:spPr>
        <p:txBody>
          <a:bodyPr wrap="square">
            <a:spAutoFit/>
          </a:bodyPr>
          <a:lstStyle/>
          <a:p>
            <a:pPr algn="just">
              <a:lnSpc>
                <a:spcPct val="120000"/>
              </a:lnSpc>
              <a:spcBef>
                <a:spcPts val="600"/>
              </a:spcBef>
              <a:spcAft>
                <a:spcPts val="600"/>
              </a:spcAft>
              <a:defRPr/>
            </a:pPr>
            <a:r>
              <a:rPr lang="it-IT" sz="1400" dirty="0">
                <a:solidFill>
                  <a:schemeClr val="accent5">
                    <a:lumMod val="50000"/>
                  </a:schemeClr>
                </a:solidFill>
                <a:latin typeface="Arial" panose="020B0604020202020204" pitchFamily="34" charset="0"/>
                <a:cs typeface="Arial" panose="020B0604020202020204" pitchFamily="34" charset="0"/>
              </a:rPr>
              <a:t>Nell’ambito delle attività del «</a:t>
            </a:r>
            <a:r>
              <a:rPr lang="it-IT" sz="1400" b="1" dirty="0">
                <a:solidFill>
                  <a:schemeClr val="accent5">
                    <a:lumMod val="50000"/>
                  </a:schemeClr>
                </a:solidFill>
                <a:latin typeface="Arial" panose="020B0604020202020204" pitchFamily="34" charset="0"/>
                <a:cs typeface="Arial" panose="020B0604020202020204" pitchFamily="34" charset="0"/>
              </a:rPr>
              <a:t>Piano di Semplificazione per la Scuola</a:t>
            </a:r>
            <a:r>
              <a:rPr lang="it-IT" sz="1400" dirty="0">
                <a:solidFill>
                  <a:schemeClr val="accent5">
                    <a:lumMod val="50000"/>
                  </a:schemeClr>
                </a:solidFill>
                <a:latin typeface="Arial" panose="020B0604020202020204" pitchFamily="34" charset="0"/>
                <a:cs typeface="Arial" panose="020B0604020202020204" pitchFamily="34" charset="0"/>
              </a:rPr>
              <a:t>» è stato avviato un intervento di studio e progettazione di una soluzione organizzativa e digitale funzionale ad ottimizzare la gestione delle attività relative al pensionamento del personale scolastico. </a:t>
            </a:r>
          </a:p>
          <a:p>
            <a:pPr algn="just">
              <a:lnSpc>
                <a:spcPct val="120000"/>
              </a:lnSpc>
              <a:spcBef>
                <a:spcPts val="600"/>
              </a:spcBef>
              <a:spcAft>
                <a:spcPts val="600"/>
              </a:spcAft>
              <a:defRPr/>
            </a:pPr>
            <a:r>
              <a:rPr lang="it-IT" sz="1400" dirty="0">
                <a:solidFill>
                  <a:schemeClr val="accent5">
                    <a:lumMod val="50000"/>
                  </a:schemeClr>
                </a:solidFill>
                <a:latin typeface="Arial" panose="020B0604020202020204" pitchFamily="34" charset="0"/>
                <a:cs typeface="Arial" panose="020B0604020202020204" pitchFamily="34" charset="0"/>
              </a:rPr>
              <a:t>In seguito ad una prima analisi delle attuali modalità operative di svolgimento del processo e di valutazione delle possibili soluzioni da attuare, si è proceduto con un’</a:t>
            </a:r>
            <a:r>
              <a:rPr lang="it-IT" sz="1400" b="1" dirty="0">
                <a:solidFill>
                  <a:schemeClr val="accent5">
                    <a:lumMod val="50000"/>
                  </a:schemeClr>
                </a:solidFill>
                <a:latin typeface="Arial" panose="020B0604020202020204" pitchFamily="34" charset="0"/>
                <a:cs typeface="Arial" panose="020B0604020202020204" pitchFamily="34" charset="0"/>
              </a:rPr>
              <a:t>istruttoria, in cooperazione con INPS</a:t>
            </a:r>
            <a:r>
              <a:rPr lang="it-IT" sz="1400" dirty="0">
                <a:solidFill>
                  <a:schemeClr val="accent5">
                    <a:lumMod val="50000"/>
                  </a:schemeClr>
                </a:solidFill>
                <a:latin typeface="Arial" panose="020B0604020202020204" pitchFamily="34" charset="0"/>
                <a:cs typeface="Arial" panose="020B0604020202020204" pitchFamily="34" charset="0"/>
              </a:rPr>
              <a:t>, per la realizzazione di una soluzione che consenta un ripensamento del processo di pensionamento e una riduzione degli oneri in capo alle segreterie scolastiche.</a:t>
            </a:r>
          </a:p>
          <a:p>
            <a:pPr algn="just">
              <a:lnSpc>
                <a:spcPct val="120000"/>
              </a:lnSpc>
              <a:spcBef>
                <a:spcPts val="600"/>
              </a:spcBef>
              <a:spcAft>
                <a:spcPts val="600"/>
              </a:spcAft>
              <a:defRPr/>
            </a:pPr>
            <a:r>
              <a:rPr lang="it-IT" sz="1400" dirty="0">
                <a:solidFill>
                  <a:schemeClr val="accent5">
                    <a:lumMod val="50000"/>
                  </a:schemeClr>
                </a:solidFill>
                <a:latin typeface="Arial" panose="020B0604020202020204" pitchFamily="34" charset="0"/>
                <a:cs typeface="Arial" panose="020B0604020202020204" pitchFamily="34" charset="0"/>
              </a:rPr>
              <a:t>L’obiettivo dell’Amministrazione, </a:t>
            </a:r>
            <a:r>
              <a:rPr lang="it-IT" sz="1400" u="sng" dirty="0">
                <a:solidFill>
                  <a:schemeClr val="accent5">
                    <a:lumMod val="50000"/>
                  </a:schemeClr>
                </a:solidFill>
                <a:latin typeface="Arial" panose="020B0604020202020204" pitchFamily="34" charset="0"/>
                <a:cs typeface="Arial" panose="020B0604020202020204" pitchFamily="34" charset="0"/>
              </a:rPr>
              <a:t>da consolidare con il coinvolgimento attivo dell’INPS</a:t>
            </a:r>
            <a:r>
              <a:rPr lang="it-IT" sz="1400" dirty="0">
                <a:solidFill>
                  <a:schemeClr val="accent5">
                    <a:lumMod val="50000"/>
                  </a:schemeClr>
                </a:solidFill>
                <a:latin typeface="Arial" panose="020B0604020202020204" pitchFamily="34" charset="0"/>
                <a:cs typeface="Arial" panose="020B0604020202020204" pitchFamily="34" charset="0"/>
              </a:rPr>
              <a:t>, è quello di </a:t>
            </a:r>
            <a:r>
              <a:rPr lang="it-IT" sz="1400" b="1" dirty="0">
                <a:solidFill>
                  <a:schemeClr val="accent5">
                    <a:lumMod val="50000"/>
                  </a:schemeClr>
                </a:solidFill>
                <a:latin typeface="Arial" panose="020B0604020202020204" pitchFamily="34" charset="0"/>
                <a:cs typeface="Arial" panose="020B0604020202020204" pitchFamily="34" charset="0"/>
              </a:rPr>
              <a:t>sperimentare nuove funzionalità </a:t>
            </a:r>
            <a:r>
              <a:rPr lang="it-IT" sz="1400" dirty="0">
                <a:solidFill>
                  <a:schemeClr val="accent5">
                    <a:lumMod val="50000"/>
                  </a:schemeClr>
                </a:solidFill>
                <a:latin typeface="Arial" panose="020B0604020202020204" pitchFamily="34" charset="0"/>
                <a:cs typeface="Arial" panose="020B0604020202020204" pitchFamily="34" charset="0"/>
              </a:rPr>
              <a:t>a partire dall’</a:t>
            </a:r>
            <a:r>
              <a:rPr lang="it-IT" sz="1400" b="1" dirty="0">
                <a:solidFill>
                  <a:schemeClr val="accent5">
                    <a:lumMod val="50000"/>
                  </a:schemeClr>
                </a:solidFill>
                <a:latin typeface="Arial" panose="020B0604020202020204" pitchFamily="34" charset="0"/>
                <a:cs typeface="Arial" panose="020B0604020202020204" pitchFamily="34" charset="0"/>
              </a:rPr>
              <a:t>anno scolastico 2024-2025</a:t>
            </a:r>
            <a:r>
              <a:rPr lang="it-IT" sz="1400" dirty="0">
                <a:solidFill>
                  <a:schemeClr val="accent5">
                    <a:lumMod val="50000"/>
                  </a:schemeClr>
                </a:solidFill>
                <a:latin typeface="Arial" panose="020B0604020202020204" pitchFamily="34" charset="0"/>
                <a:cs typeface="Arial" panose="020B0604020202020204" pitchFamily="34" charset="0"/>
              </a:rPr>
              <a:t>.</a:t>
            </a:r>
            <a:endParaRPr lang="it-IT" sz="1400" dirty="0">
              <a:solidFill>
                <a:schemeClr val="accent5">
                  <a:lumMod val="50000"/>
                </a:schemeClr>
              </a:solidFill>
              <a:highlight>
                <a:srgbClr val="FFFF00"/>
              </a:highlight>
              <a:latin typeface="Arial" panose="020B0604020202020204" pitchFamily="34" charset="0"/>
              <a:cs typeface="Arial" panose="020B0604020202020204" pitchFamily="34" charset="0"/>
            </a:endParaRPr>
          </a:p>
        </p:txBody>
      </p:sp>
      <p:graphicFrame>
        <p:nvGraphicFramePr>
          <p:cNvPr id="4" name="think-cell data - do not delete" hidden="1">
            <a:extLst>
              <a:ext uri="{FF2B5EF4-FFF2-40B4-BE49-F238E27FC236}">
                <a16:creationId xmlns:a16="http://schemas.microsoft.com/office/drawing/2014/main" xmlns="" id="{2018467C-97AA-185C-8E7C-BFBC27DF02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Diapositiva think-cell" r:id="rId4" imgW="473" imgH="473" progId="TCLayout.ActiveDocument.1">
                  <p:embed/>
                </p:oleObj>
              </mc:Choice>
              <mc:Fallback>
                <p:oleObj name="Diapositiva think-cell" r:id="rId4" imgW="473" imgH="473" progId="TCLayout.ActiveDocument.1">
                  <p:embed/>
                  <p:pic>
                    <p:nvPicPr>
                      <p:cNvPr id="4" name="think-cell data - do not delete" hidden="1">
                        <a:extLst>
                          <a:ext uri="{FF2B5EF4-FFF2-40B4-BE49-F238E27FC236}">
                            <a16:creationId xmlns:a16="http://schemas.microsoft.com/office/drawing/2014/main" xmlns="" id="{2018467C-97AA-185C-8E7C-BFBC27DF02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xmlns="" id="{F180543F-B31B-4C6A-48AB-32B2F9E6D34E}"/>
              </a:ext>
            </a:extLst>
          </p:cNvPr>
          <p:cNvSpPr txBox="1"/>
          <p:nvPr/>
        </p:nvSpPr>
        <p:spPr>
          <a:xfrm>
            <a:off x="351151" y="62306"/>
            <a:ext cx="6744593" cy="885825"/>
          </a:xfrm>
          <a:prstGeom prst="rect">
            <a:avLst/>
          </a:prstGeom>
          <a:noFill/>
        </p:spPr>
        <p:txBody>
          <a:bodyPr wrap="square" lIns="54610" tIns="54610" rIns="54610" bIns="54610" rtlCol="0" anchor="ctr">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it-IT" sz="2000" b="1" u="none" strike="noStrike" kern="1200" cap="none" spc="0" normalizeH="0" baseline="0" noProof="0" dirty="0">
                <a:ln>
                  <a:noFill/>
                </a:ln>
                <a:solidFill>
                  <a:srgbClr val="002060"/>
                </a:solidFill>
                <a:effectLst/>
                <a:uLnTx/>
                <a:uFillTx/>
                <a:latin typeface="Arial"/>
                <a:ea typeface="+mn-ea"/>
                <a:cs typeface="+mn-cs"/>
              </a:rPr>
              <a:t>Introduzione e obiettivo del documento</a:t>
            </a:r>
          </a:p>
        </p:txBody>
      </p:sp>
      <p:sp>
        <p:nvSpPr>
          <p:cNvPr id="16" name="Rettangolo con angoli arrotondati 15">
            <a:extLst>
              <a:ext uri="{FF2B5EF4-FFF2-40B4-BE49-F238E27FC236}">
                <a16:creationId xmlns:a16="http://schemas.microsoft.com/office/drawing/2014/main" xmlns="" id="{F3B91590-66C6-CA52-A4F6-9F9DD45B64E1}"/>
              </a:ext>
            </a:extLst>
          </p:cNvPr>
          <p:cNvSpPr/>
          <p:nvPr/>
        </p:nvSpPr>
        <p:spPr>
          <a:xfrm>
            <a:off x="616450" y="3736853"/>
            <a:ext cx="11179646" cy="1244959"/>
          </a:xfrm>
          <a:prstGeom prst="roundRect">
            <a:avLst/>
          </a:prstGeom>
          <a:noFill/>
          <a:ln w="19050">
            <a:solidFill>
              <a:srgbClr val="DEEBF7"/>
            </a:solidFill>
            <a:miter lim="800000"/>
            <a:headEnd/>
            <a:tailEnd/>
          </a:ln>
        </p:spPr>
        <p:txBody>
          <a:bodyPr wrap="square" lIns="540000" anchor="ctr">
            <a:noAutofit/>
          </a:bodyPr>
          <a:lstStyle/>
          <a:p>
            <a:pPr algn="just">
              <a:lnSpc>
                <a:spcPct val="120000"/>
              </a:lnSpc>
              <a:spcBef>
                <a:spcPts val="300"/>
              </a:spcBef>
              <a:spcAft>
                <a:spcPts val="300"/>
              </a:spcAft>
              <a:defRPr/>
            </a:pPr>
            <a:r>
              <a:rPr lang="it-IT" sz="1600" i="1" dirty="0">
                <a:solidFill>
                  <a:schemeClr val="accent1">
                    <a:lumMod val="50000"/>
                  </a:schemeClr>
                </a:solidFill>
                <a:latin typeface="Arial" panose="020B0604020202020204" pitchFamily="34" charset="0"/>
                <a:cs typeface="Arial" panose="020B0604020202020204" pitchFamily="34" charset="0"/>
              </a:rPr>
              <a:t>Obiettivo del presente documento è </a:t>
            </a:r>
            <a:r>
              <a:rPr lang="it-IT" sz="1600" b="1" i="1" dirty="0">
                <a:solidFill>
                  <a:schemeClr val="accent1">
                    <a:lumMod val="50000"/>
                  </a:schemeClr>
                </a:solidFill>
                <a:latin typeface="Arial" panose="020B0604020202020204" pitchFamily="34" charset="0"/>
                <a:cs typeface="Arial" panose="020B0604020202020204" pitchFamily="34" charset="0"/>
              </a:rPr>
              <a:t>condividere le principali novità che caratterizzano la proposta per la gestione del pensionamento del personale scolastico </a:t>
            </a:r>
            <a:r>
              <a:rPr lang="it-IT" sz="1600" i="1" dirty="0">
                <a:solidFill>
                  <a:schemeClr val="accent1">
                    <a:lumMod val="50000"/>
                  </a:schemeClr>
                </a:solidFill>
                <a:latin typeface="Arial" panose="020B0604020202020204" pitchFamily="34" charset="0"/>
                <a:cs typeface="Arial" panose="020B0604020202020204" pitchFamily="34" charset="0"/>
              </a:rPr>
              <a:t>in corso di istruttoria con INPS, anche al fine di recepire eventuali ulteriori vostri contributi e suggerimenti.</a:t>
            </a:r>
            <a:endParaRPr lang="it-IT" sz="1600" i="1" dirty="0">
              <a:solidFill>
                <a:srgbClr val="002060"/>
              </a:solidFill>
              <a:latin typeface="Arial"/>
            </a:endParaRPr>
          </a:p>
        </p:txBody>
      </p:sp>
      <p:sp>
        <p:nvSpPr>
          <p:cNvPr id="17" name="Rettangolo 16">
            <a:extLst>
              <a:ext uri="{FF2B5EF4-FFF2-40B4-BE49-F238E27FC236}">
                <a16:creationId xmlns:a16="http://schemas.microsoft.com/office/drawing/2014/main" xmlns="" id="{F62A53BA-DB2C-3EF8-99EA-DF611E5C9733}"/>
              </a:ext>
            </a:extLst>
          </p:cNvPr>
          <p:cNvSpPr/>
          <p:nvPr/>
        </p:nvSpPr>
        <p:spPr>
          <a:xfrm>
            <a:off x="5006611" y="3586854"/>
            <a:ext cx="2399324" cy="294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gallone 17">
            <a:extLst>
              <a:ext uri="{FF2B5EF4-FFF2-40B4-BE49-F238E27FC236}">
                <a16:creationId xmlns:a16="http://schemas.microsoft.com/office/drawing/2014/main" xmlns="" id="{863CA92B-E15B-4098-B540-B3C1B0908FAE}"/>
              </a:ext>
            </a:extLst>
          </p:cNvPr>
          <p:cNvSpPr/>
          <p:nvPr/>
        </p:nvSpPr>
        <p:spPr>
          <a:xfrm rot="5400000">
            <a:off x="6073780" y="2686648"/>
            <a:ext cx="264986" cy="2095122"/>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err="1">
              <a:solidFill>
                <a:schemeClr val="bg1"/>
              </a:solidFill>
            </a:endParaRPr>
          </a:p>
        </p:txBody>
      </p:sp>
      <p:grpSp>
        <p:nvGrpSpPr>
          <p:cNvPr id="19" name="Gruppo 18">
            <a:extLst>
              <a:ext uri="{FF2B5EF4-FFF2-40B4-BE49-F238E27FC236}">
                <a16:creationId xmlns:a16="http://schemas.microsoft.com/office/drawing/2014/main" xmlns="" id="{6FBB6EEA-676F-85C1-EABA-5246A0F304A9}"/>
              </a:ext>
            </a:extLst>
          </p:cNvPr>
          <p:cNvGrpSpPr/>
          <p:nvPr/>
        </p:nvGrpSpPr>
        <p:grpSpPr>
          <a:xfrm>
            <a:off x="258250" y="3977544"/>
            <a:ext cx="716400" cy="716400"/>
            <a:chOff x="1002680" y="3827509"/>
            <a:chExt cx="716400" cy="716400"/>
          </a:xfrm>
        </p:grpSpPr>
        <p:sp>
          <p:nvSpPr>
            <p:cNvPr id="20" name="Rettangolo 19">
              <a:extLst>
                <a:ext uri="{FF2B5EF4-FFF2-40B4-BE49-F238E27FC236}">
                  <a16:creationId xmlns:a16="http://schemas.microsoft.com/office/drawing/2014/main" xmlns="" id="{B194C4F0-7703-3420-0BC1-9CDA24756240}"/>
                </a:ext>
              </a:extLst>
            </p:cNvPr>
            <p:cNvSpPr/>
            <p:nvPr/>
          </p:nvSpPr>
          <p:spPr>
            <a:xfrm>
              <a:off x="1002680" y="3827509"/>
              <a:ext cx="716400" cy="71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1" name="Gruppo 20">
              <a:extLst>
                <a:ext uri="{FF2B5EF4-FFF2-40B4-BE49-F238E27FC236}">
                  <a16:creationId xmlns:a16="http://schemas.microsoft.com/office/drawing/2014/main" xmlns="" id="{57F78668-4AE4-6052-00D7-1BFC4B42EA27}"/>
                </a:ext>
              </a:extLst>
            </p:cNvPr>
            <p:cNvGrpSpPr/>
            <p:nvPr/>
          </p:nvGrpSpPr>
          <p:grpSpPr>
            <a:xfrm>
              <a:off x="1002680" y="3827509"/>
              <a:ext cx="715618" cy="715618"/>
              <a:chOff x="1159502" y="1177925"/>
              <a:chExt cx="715618" cy="715618"/>
            </a:xfrm>
          </p:grpSpPr>
          <p:sp>
            <p:nvSpPr>
              <p:cNvPr id="22" name="Ovale 21">
                <a:extLst>
                  <a:ext uri="{FF2B5EF4-FFF2-40B4-BE49-F238E27FC236}">
                    <a16:creationId xmlns:a16="http://schemas.microsoft.com/office/drawing/2014/main" xmlns="" id="{C3CEFEA7-D187-3267-3CD5-C6C08A84A113}"/>
                  </a:ext>
                </a:extLst>
              </p:cNvPr>
              <p:cNvSpPr/>
              <p:nvPr/>
            </p:nvSpPr>
            <p:spPr>
              <a:xfrm>
                <a:off x="1437132" y="1210026"/>
                <a:ext cx="424748" cy="424748"/>
              </a:xfrm>
              <a:prstGeom prst="ellipse">
                <a:avLst/>
              </a:prstGeom>
              <a:solidFill>
                <a:srgbClr val="ECF4F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err="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Elemento grafico 22" descr="Tiro a segno contorno">
                <a:extLst>
                  <a:ext uri="{FF2B5EF4-FFF2-40B4-BE49-F238E27FC236}">
                    <a16:creationId xmlns:a16="http://schemas.microsoft.com/office/drawing/2014/main" xmlns="" id="{4473BFEB-5AC2-20BA-D1CF-9B2AC2590E99}"/>
                  </a:ext>
                </a:extLst>
              </p:cNvPr>
              <p:cNvPicPr>
                <a:picLocks noChangeAspect="1"/>
              </p:cNvPicPr>
              <p:nvPr/>
            </p:nvPicPr>
            <p:blipFill>
              <a:blip r:embed="rId6">
                <a:extLst>
                  <a:ext uri="{96DAC541-7B7A-43D3-8B79-37D633B846F1}">
                    <asvg:svgBlip xmlns:asvg="http://schemas.microsoft.com/office/drawing/2016/SVG/main" xmlns="" r:embed="rId7"/>
                  </a:ext>
                </a:extLst>
              </a:blip>
              <a:srcRect/>
              <a:stretch/>
            </p:blipFill>
            <p:spPr>
              <a:xfrm>
                <a:off x="1159502" y="1177925"/>
                <a:ext cx="715618" cy="715618"/>
              </a:xfrm>
              <a:prstGeom prst="rect">
                <a:avLst/>
              </a:prstGeom>
            </p:spPr>
          </p:pic>
        </p:grpSp>
      </p:grpSp>
    </p:spTree>
    <p:extLst>
      <p:ext uri="{BB962C8B-B14F-4D97-AF65-F5344CB8AC3E}">
        <p14:creationId xmlns:p14="http://schemas.microsoft.com/office/powerpoint/2010/main" val="126410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xmlns="" id="{FEFA294E-DEBD-E957-22C4-36C56CA22F9D}"/>
              </a:ext>
            </a:extLst>
          </p:cNvPr>
          <p:cNvGraphicFramePr>
            <a:graphicFrameLocks noChangeAspect="1"/>
          </p:cNvGraphicFramePr>
          <p:nvPr>
            <p:custDataLst>
              <p:tags r:id="rId2"/>
            </p:custDataLst>
            <p:extLst>
              <p:ext uri="{D42A27DB-BD31-4B8C-83A1-F6EECF244321}">
                <p14:modId xmlns:p14="http://schemas.microsoft.com/office/powerpoint/2010/main" val="1072959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Diapositiva think-cell" r:id="rId4" imgW="473" imgH="473" progId="TCLayout.ActiveDocument.1">
                  <p:embed/>
                </p:oleObj>
              </mc:Choice>
              <mc:Fallback>
                <p:oleObj name="Diapositiva think-cell" r:id="rId4" imgW="473" imgH="473" progId="TCLayout.ActiveDocument.1">
                  <p:embed/>
                  <p:pic>
                    <p:nvPicPr>
                      <p:cNvPr id="10" name="think-cell data - do not delete" hidden="1">
                        <a:extLst>
                          <a:ext uri="{FF2B5EF4-FFF2-40B4-BE49-F238E27FC236}">
                            <a16:creationId xmlns:a16="http://schemas.microsoft.com/office/drawing/2014/main" xmlns="" id="{FEFA294E-DEBD-E957-22C4-36C56CA22F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xmlns="" id="{B668E57A-2433-44B8-D72A-D0B769A1062C}"/>
              </a:ext>
            </a:extLst>
          </p:cNvPr>
          <p:cNvSpPr txBox="1"/>
          <p:nvPr/>
        </p:nvSpPr>
        <p:spPr>
          <a:xfrm>
            <a:off x="351151" y="62306"/>
            <a:ext cx="6744593" cy="885825"/>
          </a:xfrm>
          <a:prstGeom prst="rect">
            <a:avLst/>
          </a:prstGeom>
          <a:noFill/>
        </p:spPr>
        <p:txBody>
          <a:bodyPr wrap="square" lIns="54610" tIns="54610" rIns="54610" bIns="54610" rtlCol="0" anchor="ctr">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it-IT" sz="2000" b="1" dirty="0">
                <a:solidFill>
                  <a:srgbClr val="002060"/>
                </a:solidFill>
                <a:latin typeface="Arial"/>
              </a:rPr>
              <a:t>Principali criticità della gestione delle cessazioni</a:t>
            </a:r>
            <a:endParaRPr kumimoji="0" lang="it-IT" sz="2000" u="none" strike="noStrike" kern="1200" cap="none" spc="0" normalizeH="0" baseline="0" noProof="0" dirty="0">
              <a:ln>
                <a:noFill/>
              </a:ln>
              <a:solidFill>
                <a:srgbClr val="002060"/>
              </a:solidFill>
              <a:effectLst/>
              <a:uLnTx/>
              <a:uFillTx/>
              <a:latin typeface="Arial"/>
              <a:ea typeface="+mn-ea"/>
              <a:cs typeface="+mn-cs"/>
            </a:endParaRPr>
          </a:p>
        </p:txBody>
      </p:sp>
      <p:cxnSp>
        <p:nvCxnSpPr>
          <p:cNvPr id="22" name="Connettore diritto 21">
            <a:extLst>
              <a:ext uri="{FF2B5EF4-FFF2-40B4-BE49-F238E27FC236}">
                <a16:creationId xmlns:a16="http://schemas.microsoft.com/office/drawing/2014/main" xmlns="" id="{F20CBF3E-3F2D-542B-6AD3-53DEDD7643CF}"/>
              </a:ext>
            </a:extLst>
          </p:cNvPr>
          <p:cNvCxnSpPr>
            <a:cxnSpLocks/>
          </p:cNvCxnSpPr>
          <p:nvPr/>
        </p:nvCxnSpPr>
        <p:spPr>
          <a:xfrm>
            <a:off x="561286" y="3906201"/>
            <a:ext cx="10836000"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xmlns="" id="{0E147142-664B-2F1C-58A4-9A67200C45FB}"/>
              </a:ext>
            </a:extLst>
          </p:cNvPr>
          <p:cNvCxnSpPr>
            <a:cxnSpLocks/>
          </p:cNvCxnSpPr>
          <p:nvPr/>
        </p:nvCxnSpPr>
        <p:spPr>
          <a:xfrm>
            <a:off x="561286" y="4835727"/>
            <a:ext cx="10836000"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xmlns="" id="{A5497F18-E470-6148-DEB3-384974CFBE08}"/>
              </a:ext>
            </a:extLst>
          </p:cNvPr>
          <p:cNvSpPr/>
          <p:nvPr/>
        </p:nvSpPr>
        <p:spPr>
          <a:xfrm>
            <a:off x="249500" y="1131930"/>
            <a:ext cx="11508729" cy="844142"/>
          </a:xfrm>
          <a:prstGeom prst="rect">
            <a:avLst/>
          </a:prstGeom>
          <a:noFill/>
        </p:spPr>
        <p:txBody>
          <a:bodyPr wrap="square">
            <a:spAutoFit/>
          </a:bodyPr>
          <a:lstStyle/>
          <a:p>
            <a:pPr algn="just">
              <a:lnSpc>
                <a:spcPct val="120000"/>
              </a:lnSpc>
              <a:spcBef>
                <a:spcPts val="600"/>
              </a:spcBef>
              <a:spcAft>
                <a:spcPts val="600"/>
              </a:spcAft>
              <a:defRPr/>
            </a:pPr>
            <a:r>
              <a:rPr lang="it-IT" sz="1400" dirty="0">
                <a:solidFill>
                  <a:schemeClr val="accent5">
                    <a:lumMod val="50000"/>
                  </a:schemeClr>
                </a:solidFill>
                <a:latin typeface="Arial" panose="020B0604020202020204" pitchFamily="34" charset="0"/>
                <a:cs typeface="Arial" panose="020B0604020202020204" pitchFamily="34" charset="0"/>
              </a:rPr>
              <a:t>Dalle attività di approfondimento effettuate in merito alle attuali modalità di svolgimento del processo di gestione dei pensionamenti del personale scolastico (circa 25 mila* pensionamenti all’anno), anche sulla base delle segnalazioni fornite dalle O.O.S.S., sono emerse le seguenti </a:t>
            </a:r>
            <a:r>
              <a:rPr lang="it-IT" sz="1400" b="1" dirty="0">
                <a:solidFill>
                  <a:schemeClr val="accent5">
                    <a:lumMod val="50000"/>
                  </a:schemeClr>
                </a:solidFill>
                <a:latin typeface="Arial" panose="020B0604020202020204" pitchFamily="34" charset="0"/>
                <a:cs typeface="Arial" panose="020B0604020202020204" pitchFamily="34" charset="0"/>
              </a:rPr>
              <a:t>principali evidenze</a:t>
            </a:r>
            <a:r>
              <a:rPr lang="it-IT" sz="1400" dirty="0">
                <a:solidFill>
                  <a:schemeClr val="accent5">
                    <a:lumMod val="50000"/>
                  </a:schemeClr>
                </a:solidFill>
                <a:latin typeface="Arial" panose="020B0604020202020204" pitchFamily="34" charset="0"/>
                <a:cs typeface="Arial" panose="020B0604020202020204" pitchFamily="34" charset="0"/>
              </a:rPr>
              <a:t>:</a:t>
            </a:r>
          </a:p>
        </p:txBody>
      </p:sp>
      <p:grpSp>
        <p:nvGrpSpPr>
          <p:cNvPr id="30" name="Gruppo 29">
            <a:extLst>
              <a:ext uri="{FF2B5EF4-FFF2-40B4-BE49-F238E27FC236}">
                <a16:creationId xmlns:a16="http://schemas.microsoft.com/office/drawing/2014/main" xmlns="" id="{C1798915-533D-FD3C-6336-E572593009D6}"/>
              </a:ext>
            </a:extLst>
          </p:cNvPr>
          <p:cNvGrpSpPr/>
          <p:nvPr/>
        </p:nvGrpSpPr>
        <p:grpSpPr>
          <a:xfrm>
            <a:off x="457137" y="2183724"/>
            <a:ext cx="11093454" cy="629824"/>
            <a:chOff x="373122" y="2167360"/>
            <a:chExt cx="11093454" cy="629824"/>
          </a:xfrm>
        </p:grpSpPr>
        <p:sp>
          <p:nvSpPr>
            <p:cNvPr id="38" name="Rettangolo 37">
              <a:extLst>
                <a:ext uri="{FF2B5EF4-FFF2-40B4-BE49-F238E27FC236}">
                  <a16:creationId xmlns:a16="http://schemas.microsoft.com/office/drawing/2014/main" xmlns="" id="{89B4DC07-EE35-35F2-2820-8C1E53D88234}"/>
                </a:ext>
              </a:extLst>
            </p:cNvPr>
            <p:cNvSpPr/>
            <p:nvPr/>
          </p:nvSpPr>
          <p:spPr>
            <a:xfrm>
              <a:off x="477272" y="2193743"/>
              <a:ext cx="10989304" cy="547907"/>
            </a:xfrm>
            <a:prstGeom prst="rect">
              <a:avLst/>
            </a:prstGeom>
            <a:noFill/>
          </p:spPr>
          <p:txBody>
            <a:bodyPr wrap="square">
              <a:spAutoFit/>
            </a:bodyPr>
            <a:lstStyle/>
            <a:p>
              <a:pPr marL="538163" algn="just">
                <a:lnSpc>
                  <a:spcPct val="110000"/>
                </a:lnSpc>
                <a:defRPr/>
              </a:pPr>
              <a:r>
                <a:rPr lang="it-IT" sz="1400" b="1" u="sng" dirty="0">
                  <a:solidFill>
                    <a:srgbClr val="002060"/>
                  </a:solidFill>
                  <a:highlight>
                    <a:srgbClr val="DEEBF7"/>
                  </a:highlight>
                </a:rPr>
                <a:t>Complessità nell'utilizzo del sistema INPS (</a:t>
              </a:r>
              <a:r>
                <a:rPr lang="it-IT" sz="1400" b="1" u="sng" dirty="0" err="1">
                  <a:solidFill>
                    <a:srgbClr val="002060"/>
                  </a:solidFill>
                  <a:highlight>
                    <a:srgbClr val="DEEBF7"/>
                  </a:highlight>
                </a:rPr>
                <a:t>Passweb</a:t>
              </a:r>
              <a:r>
                <a:rPr lang="it-IT" sz="1400" b="1" u="sng" dirty="0">
                  <a:solidFill>
                    <a:srgbClr val="002060"/>
                  </a:solidFill>
                  <a:highlight>
                    <a:srgbClr val="DEEBF7"/>
                  </a:highlight>
                </a:rPr>
                <a:t>)</a:t>
              </a:r>
              <a:r>
                <a:rPr lang="it-IT" sz="1400" dirty="0">
                  <a:solidFill>
                    <a:srgbClr val="002060"/>
                  </a:solidFill>
                </a:rPr>
                <a:t> </a:t>
              </a:r>
              <a:r>
                <a:rPr lang="it-IT" sz="1400" dirty="0">
                  <a:solidFill>
                    <a:schemeClr val="accent5">
                      <a:lumMod val="50000"/>
                    </a:schemeClr>
                  </a:solidFill>
                  <a:latin typeface="Arial" panose="020B0604020202020204" pitchFamily="34" charset="0"/>
                  <a:cs typeface="Arial" panose="020B0604020202020204" pitchFamily="34" charset="0"/>
                </a:rPr>
                <a:t>per la sistemazione della posizione assicurativa, che richiede al personale dedicato </a:t>
              </a:r>
              <a:r>
                <a:rPr lang="it-IT" sz="1400" u="sng" dirty="0">
                  <a:solidFill>
                    <a:schemeClr val="accent5">
                      <a:lumMod val="50000"/>
                    </a:schemeClr>
                  </a:solidFill>
                  <a:latin typeface="Arial" panose="020B0604020202020204" pitchFamily="34" charset="0"/>
                  <a:cs typeface="Arial" panose="020B0604020202020204" pitchFamily="34" charset="0"/>
                </a:rPr>
                <a:t>un'autenticazione separata e l'operatività su una seconda piattaforma distinta</a:t>
              </a:r>
              <a:r>
                <a:rPr lang="it-IT" sz="1400" dirty="0">
                  <a:solidFill>
                    <a:schemeClr val="accent5">
                      <a:lumMod val="50000"/>
                    </a:schemeClr>
                  </a:solidFill>
                  <a:latin typeface="Arial" panose="020B0604020202020204" pitchFamily="34" charset="0"/>
                  <a:cs typeface="Arial" panose="020B0604020202020204" pitchFamily="34" charset="0"/>
                </a:rPr>
                <a:t> dal SIDI;</a:t>
              </a:r>
            </a:p>
          </p:txBody>
        </p:sp>
        <p:grpSp>
          <p:nvGrpSpPr>
            <p:cNvPr id="42" name="Gruppo 41">
              <a:extLst>
                <a:ext uri="{FF2B5EF4-FFF2-40B4-BE49-F238E27FC236}">
                  <a16:creationId xmlns:a16="http://schemas.microsoft.com/office/drawing/2014/main" xmlns="" id="{3EDC9A58-A75D-1DC1-FB39-6B63107370CD}"/>
                </a:ext>
              </a:extLst>
            </p:cNvPr>
            <p:cNvGrpSpPr/>
            <p:nvPr/>
          </p:nvGrpSpPr>
          <p:grpSpPr>
            <a:xfrm>
              <a:off x="373122" y="2167360"/>
              <a:ext cx="630000" cy="629824"/>
              <a:chOff x="373122" y="1944726"/>
              <a:chExt cx="630000" cy="629824"/>
            </a:xfrm>
          </p:grpSpPr>
          <p:sp>
            <p:nvSpPr>
              <p:cNvPr id="26" name="Ovale 25">
                <a:extLst>
                  <a:ext uri="{FF2B5EF4-FFF2-40B4-BE49-F238E27FC236}">
                    <a16:creationId xmlns:a16="http://schemas.microsoft.com/office/drawing/2014/main" xmlns="" id="{48BDD875-C831-2249-A244-9A3F25C4E1AB}"/>
                  </a:ext>
                </a:extLst>
              </p:cNvPr>
              <p:cNvSpPr/>
              <p:nvPr/>
            </p:nvSpPr>
            <p:spPr>
              <a:xfrm>
                <a:off x="373122" y="1944726"/>
                <a:ext cx="630000" cy="62982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4" name="Immagine 3">
                <a:extLst>
                  <a:ext uri="{FF2B5EF4-FFF2-40B4-BE49-F238E27FC236}">
                    <a16:creationId xmlns:a16="http://schemas.microsoft.com/office/drawing/2014/main" xmlns="" id="{E0A8AAA4-4795-1809-C439-94581B269A7A}"/>
                  </a:ext>
                </a:extLst>
              </p:cNvPr>
              <p:cNvPicPr>
                <a:picLocks noChangeAspect="1"/>
              </p:cNvPicPr>
              <p:nvPr/>
            </p:nvPicPr>
            <p:blipFill>
              <a:blip r:embed="rId6">
                <a:duotone>
                  <a:schemeClr val="accent1">
                    <a:shade val="45000"/>
                    <a:satMod val="135000"/>
                  </a:schemeClr>
                  <a:prstClr val="white"/>
                </a:duotone>
              </a:blip>
              <a:stretch>
                <a:fillRect/>
              </a:stretch>
            </p:blipFill>
            <p:spPr>
              <a:xfrm>
                <a:off x="506785" y="2077886"/>
                <a:ext cx="357025" cy="357025"/>
              </a:xfrm>
              <a:prstGeom prst="rect">
                <a:avLst/>
              </a:prstGeom>
            </p:spPr>
          </p:pic>
        </p:grpSp>
      </p:grpSp>
      <p:grpSp>
        <p:nvGrpSpPr>
          <p:cNvPr id="20" name="Gruppo 19">
            <a:extLst>
              <a:ext uri="{FF2B5EF4-FFF2-40B4-BE49-F238E27FC236}">
                <a16:creationId xmlns:a16="http://schemas.microsoft.com/office/drawing/2014/main" xmlns="" id="{6B3BDD69-C633-C0F2-697C-0A5039017B03}"/>
              </a:ext>
            </a:extLst>
          </p:cNvPr>
          <p:cNvGrpSpPr/>
          <p:nvPr/>
        </p:nvGrpSpPr>
        <p:grpSpPr>
          <a:xfrm>
            <a:off x="457137" y="4056052"/>
            <a:ext cx="11093454" cy="629824"/>
            <a:chOff x="373122" y="4040117"/>
            <a:chExt cx="11093454" cy="629824"/>
          </a:xfrm>
        </p:grpSpPr>
        <p:sp>
          <p:nvSpPr>
            <p:cNvPr id="37" name="Rettangolo 36">
              <a:extLst>
                <a:ext uri="{FF2B5EF4-FFF2-40B4-BE49-F238E27FC236}">
                  <a16:creationId xmlns:a16="http://schemas.microsoft.com/office/drawing/2014/main" xmlns="" id="{A44C7753-99FF-52CD-3451-582C789A07EE}"/>
                </a:ext>
              </a:extLst>
            </p:cNvPr>
            <p:cNvSpPr/>
            <p:nvPr/>
          </p:nvSpPr>
          <p:spPr>
            <a:xfrm>
              <a:off x="477272" y="4081454"/>
              <a:ext cx="10989304" cy="547907"/>
            </a:xfrm>
            <a:prstGeom prst="rect">
              <a:avLst/>
            </a:prstGeom>
            <a:noFill/>
          </p:spPr>
          <p:txBody>
            <a:bodyPr wrap="square">
              <a:spAutoFit/>
            </a:bodyPr>
            <a:lstStyle/>
            <a:p>
              <a:pPr marL="538163" algn="just">
                <a:lnSpc>
                  <a:spcPct val="110000"/>
                </a:lnSpc>
                <a:defRPr/>
              </a:pPr>
              <a:r>
                <a:rPr lang="it-IT" sz="1400" b="1" u="sng" dirty="0">
                  <a:solidFill>
                    <a:srgbClr val="002060"/>
                  </a:solidFill>
                  <a:highlight>
                    <a:srgbClr val="DEEBF7"/>
                  </a:highlight>
                </a:rPr>
                <a:t>Gravosi adempimenti</a:t>
              </a:r>
              <a:r>
                <a:rPr lang="it-IT" sz="1400" b="1" dirty="0">
                  <a:solidFill>
                    <a:srgbClr val="002060"/>
                  </a:solidFill>
                </a:rPr>
                <a:t> </a:t>
              </a:r>
              <a:r>
                <a:rPr lang="it-IT" sz="1400" dirty="0">
                  <a:solidFill>
                    <a:schemeClr val="accent5">
                      <a:lumMod val="50000"/>
                    </a:schemeClr>
                  </a:solidFill>
                  <a:latin typeface="Arial" panose="020B0604020202020204" pitchFamily="34" charset="0"/>
                  <a:cs typeface="Arial" panose="020B0604020202020204" pitchFamily="34" charset="0"/>
                </a:rPr>
                <a:t>dovuti alla mancanza di </a:t>
              </a:r>
              <a:r>
                <a:rPr lang="it-IT" sz="1400" u="sng" dirty="0">
                  <a:solidFill>
                    <a:schemeClr val="accent5">
                      <a:lumMod val="50000"/>
                    </a:schemeClr>
                  </a:solidFill>
                  <a:latin typeface="Arial" panose="020B0604020202020204" pitchFamily="34" charset="0"/>
                  <a:cs typeface="Arial" panose="020B0604020202020204" pitchFamily="34" charset="0"/>
                </a:rPr>
                <a:t>meccanismi automatici</a:t>
              </a:r>
              <a:r>
                <a:rPr lang="it-IT" sz="1400" dirty="0">
                  <a:solidFill>
                    <a:schemeClr val="accent5">
                      <a:lumMod val="50000"/>
                    </a:schemeClr>
                  </a:solidFill>
                  <a:latin typeface="Arial" panose="020B0604020202020204" pitchFamily="34" charset="0"/>
                  <a:cs typeface="Arial" panose="020B0604020202020204" pitchFamily="34" charset="0"/>
                </a:rPr>
                <a:t> a supporto del </a:t>
              </a:r>
              <a:r>
                <a:rPr lang="it-IT" sz="1400" u="sng" dirty="0">
                  <a:solidFill>
                    <a:schemeClr val="accent5">
                      <a:lumMod val="50000"/>
                    </a:schemeClr>
                  </a:solidFill>
                  <a:latin typeface="Arial" panose="020B0604020202020204" pitchFamily="34" charset="0"/>
                  <a:cs typeface="Arial" panose="020B0604020202020204" pitchFamily="34" charset="0"/>
                </a:rPr>
                <a:t>calcolo e dell'acquisizione dei dati</a:t>
              </a:r>
              <a:r>
                <a:rPr lang="it-IT" sz="1400" dirty="0">
                  <a:solidFill>
                    <a:schemeClr val="accent5">
                      <a:lumMod val="50000"/>
                    </a:schemeClr>
                  </a:solidFill>
                  <a:latin typeface="Arial" panose="020B0604020202020204" pitchFamily="34" charset="0"/>
                  <a:cs typeface="Arial" panose="020B0604020202020204" pitchFamily="34" charset="0"/>
                </a:rPr>
                <a:t> (ad esempio, calcolo dell'imponibile, trasmissione dell’Ultimo Miglio Pensione, TFR e TFS, cassa pensionistica e previdenziale);</a:t>
              </a:r>
            </a:p>
          </p:txBody>
        </p:sp>
        <p:grpSp>
          <p:nvGrpSpPr>
            <p:cNvPr id="40" name="Gruppo 39">
              <a:extLst>
                <a:ext uri="{FF2B5EF4-FFF2-40B4-BE49-F238E27FC236}">
                  <a16:creationId xmlns:a16="http://schemas.microsoft.com/office/drawing/2014/main" xmlns="" id="{2A6A7493-5CD8-216A-4C8D-362E9FBB71F9}"/>
                </a:ext>
              </a:extLst>
            </p:cNvPr>
            <p:cNvGrpSpPr/>
            <p:nvPr/>
          </p:nvGrpSpPr>
          <p:grpSpPr>
            <a:xfrm>
              <a:off x="373122" y="4040117"/>
              <a:ext cx="630000" cy="629824"/>
              <a:chOff x="373122" y="3581446"/>
              <a:chExt cx="630000" cy="629824"/>
            </a:xfrm>
          </p:grpSpPr>
          <p:sp>
            <p:nvSpPr>
              <p:cNvPr id="28" name="Ovale 27">
                <a:extLst>
                  <a:ext uri="{FF2B5EF4-FFF2-40B4-BE49-F238E27FC236}">
                    <a16:creationId xmlns:a16="http://schemas.microsoft.com/office/drawing/2014/main" xmlns="" id="{113B568C-AF42-7C50-B70E-8CF05F75BD97}"/>
                  </a:ext>
                </a:extLst>
              </p:cNvPr>
              <p:cNvSpPr/>
              <p:nvPr/>
            </p:nvSpPr>
            <p:spPr>
              <a:xfrm>
                <a:off x="373122" y="3581446"/>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25" name="Immagine 24">
                <a:extLst>
                  <a:ext uri="{FF2B5EF4-FFF2-40B4-BE49-F238E27FC236}">
                    <a16:creationId xmlns:a16="http://schemas.microsoft.com/office/drawing/2014/main" xmlns="" id="{7329F7F5-7235-BC05-08BE-743159057AF5}"/>
                  </a:ext>
                </a:extLst>
              </p:cNvPr>
              <p:cNvPicPr>
                <a:picLocks noChangeAspect="1"/>
              </p:cNvPicPr>
              <p:nvPr/>
            </p:nvPicPr>
            <p:blipFill>
              <a:blip r:embed="rId7">
                <a:duotone>
                  <a:schemeClr val="accent1">
                    <a:shade val="45000"/>
                    <a:satMod val="135000"/>
                  </a:schemeClr>
                  <a:prstClr val="white"/>
                </a:duotone>
              </a:blip>
              <a:stretch>
                <a:fillRect/>
              </a:stretch>
            </p:blipFill>
            <p:spPr>
              <a:xfrm>
                <a:off x="506785" y="3679212"/>
                <a:ext cx="357025" cy="357025"/>
              </a:xfrm>
              <a:prstGeom prst="rect">
                <a:avLst/>
              </a:prstGeom>
            </p:spPr>
          </p:pic>
        </p:grpSp>
      </p:grpSp>
      <p:grpSp>
        <p:nvGrpSpPr>
          <p:cNvPr id="19" name="Gruppo 18">
            <a:extLst>
              <a:ext uri="{FF2B5EF4-FFF2-40B4-BE49-F238E27FC236}">
                <a16:creationId xmlns:a16="http://schemas.microsoft.com/office/drawing/2014/main" xmlns="" id="{9D49FCA2-3771-338C-B50D-BB5E39EC4950}"/>
              </a:ext>
            </a:extLst>
          </p:cNvPr>
          <p:cNvGrpSpPr/>
          <p:nvPr/>
        </p:nvGrpSpPr>
        <p:grpSpPr>
          <a:xfrm>
            <a:off x="457137" y="4985577"/>
            <a:ext cx="11093454" cy="629824"/>
            <a:chOff x="373122" y="4969213"/>
            <a:chExt cx="11093454" cy="629824"/>
          </a:xfrm>
        </p:grpSpPr>
        <p:sp>
          <p:nvSpPr>
            <p:cNvPr id="12" name="Rettangolo 11">
              <a:extLst>
                <a:ext uri="{FF2B5EF4-FFF2-40B4-BE49-F238E27FC236}">
                  <a16:creationId xmlns:a16="http://schemas.microsoft.com/office/drawing/2014/main" xmlns="" id="{7FEA3194-619C-1DFF-1DF9-B37CDA76E9E1}"/>
                </a:ext>
              </a:extLst>
            </p:cNvPr>
            <p:cNvSpPr/>
            <p:nvPr/>
          </p:nvSpPr>
          <p:spPr>
            <a:xfrm>
              <a:off x="477272" y="5012583"/>
              <a:ext cx="10989304" cy="547907"/>
            </a:xfrm>
            <a:prstGeom prst="rect">
              <a:avLst/>
            </a:prstGeom>
            <a:noFill/>
          </p:spPr>
          <p:txBody>
            <a:bodyPr wrap="square">
              <a:spAutoFit/>
            </a:bodyPr>
            <a:lstStyle/>
            <a:p>
              <a:pPr marL="538163" algn="just">
                <a:lnSpc>
                  <a:spcPct val="110000"/>
                </a:lnSpc>
                <a:defRPr/>
              </a:pPr>
              <a:r>
                <a:rPr lang="it-IT" sz="1400" dirty="0">
                  <a:solidFill>
                    <a:schemeClr val="accent5">
                      <a:lumMod val="50000"/>
                    </a:schemeClr>
                  </a:solidFill>
                  <a:latin typeface="Arial" panose="020B0604020202020204" pitchFamily="34" charset="0"/>
                  <a:cs typeface="Arial" panose="020B0604020202020204" pitchFamily="34" charset="0"/>
                </a:rPr>
                <a:t>Presenza di un </a:t>
              </a:r>
              <a:r>
                <a:rPr lang="it-IT" sz="1400" b="1" u="sng" dirty="0">
                  <a:solidFill>
                    <a:srgbClr val="002060"/>
                  </a:solidFill>
                  <a:highlight>
                    <a:srgbClr val="DEEBF7"/>
                  </a:highlight>
                </a:rPr>
                <a:t>consistente arretrato</a:t>
              </a:r>
              <a:r>
                <a:rPr lang="it-IT" sz="1400" i="1" dirty="0">
                  <a:solidFill>
                    <a:srgbClr val="002060"/>
                  </a:solidFill>
                </a:rPr>
                <a:t> </a:t>
              </a:r>
              <a:r>
                <a:rPr lang="it-IT" sz="1400" dirty="0">
                  <a:solidFill>
                    <a:schemeClr val="accent5">
                      <a:lumMod val="50000"/>
                    </a:schemeClr>
                  </a:solidFill>
                  <a:latin typeface="Arial" panose="020B0604020202020204" pitchFamily="34" charset="0"/>
                  <a:cs typeface="Arial" panose="020B0604020202020204" pitchFamily="34" charset="0"/>
                </a:rPr>
                <a:t>relativo alle </a:t>
              </a:r>
              <a:r>
                <a:rPr lang="it-IT" sz="1400" u="sng" dirty="0">
                  <a:solidFill>
                    <a:schemeClr val="accent5">
                      <a:lumMod val="50000"/>
                    </a:schemeClr>
                  </a:solidFill>
                  <a:latin typeface="Arial" panose="020B0604020202020204" pitchFamily="34" charset="0"/>
                  <a:cs typeface="Arial" panose="020B0604020202020204" pitchFamily="34" charset="0"/>
                </a:rPr>
                <a:t>istanze di riscatto, ricongiunzione e computo ante-subentro</a:t>
              </a:r>
              <a:r>
                <a:rPr lang="it-IT" sz="1400" dirty="0">
                  <a:solidFill>
                    <a:schemeClr val="accent5">
                      <a:lumMod val="50000"/>
                    </a:schemeClr>
                  </a:solidFill>
                  <a:latin typeface="Arial" panose="020B0604020202020204" pitchFamily="34" charset="0"/>
                  <a:cs typeface="Arial" panose="020B0604020202020204" pitchFamily="34" charset="0"/>
                </a:rPr>
                <a:t> (01/09/2000)</a:t>
              </a:r>
              <a:r>
                <a:rPr lang="it-IT" sz="1400" b="1" dirty="0">
                  <a:solidFill>
                    <a:schemeClr val="accent5">
                      <a:lumMod val="50000"/>
                    </a:schemeClr>
                  </a:solidFill>
                  <a:latin typeface="Arial" panose="020B0604020202020204" pitchFamily="34" charset="0"/>
                  <a:cs typeface="Arial" panose="020B0604020202020204" pitchFamily="34" charset="0"/>
                </a:rPr>
                <a:t>, </a:t>
              </a:r>
              <a:r>
                <a:rPr lang="it-IT" sz="1400" dirty="0">
                  <a:solidFill>
                    <a:schemeClr val="accent5">
                      <a:lumMod val="50000"/>
                    </a:schemeClr>
                  </a:solidFill>
                  <a:latin typeface="Arial" panose="020B0604020202020204" pitchFamily="34" charset="0"/>
                  <a:cs typeface="Arial" panose="020B0604020202020204" pitchFamily="34" charset="0"/>
                </a:rPr>
                <a:t>che comporta un ritardo nella sistemazione del conto assicurativo e nel completamento delle pratiche di pensionamento.</a:t>
              </a:r>
            </a:p>
          </p:txBody>
        </p:sp>
        <p:grpSp>
          <p:nvGrpSpPr>
            <p:cNvPr id="39" name="Gruppo 38">
              <a:extLst>
                <a:ext uri="{FF2B5EF4-FFF2-40B4-BE49-F238E27FC236}">
                  <a16:creationId xmlns:a16="http://schemas.microsoft.com/office/drawing/2014/main" xmlns="" id="{D6671124-44CB-3FA8-E973-3E0BD6F24375}"/>
                </a:ext>
              </a:extLst>
            </p:cNvPr>
            <p:cNvGrpSpPr/>
            <p:nvPr/>
          </p:nvGrpSpPr>
          <p:grpSpPr>
            <a:xfrm>
              <a:off x="373122" y="4969213"/>
              <a:ext cx="630000" cy="629824"/>
              <a:chOff x="373122" y="4501408"/>
              <a:chExt cx="630000" cy="629824"/>
            </a:xfrm>
          </p:grpSpPr>
          <p:sp>
            <p:nvSpPr>
              <p:cNvPr id="29" name="Ovale 28">
                <a:extLst>
                  <a:ext uri="{FF2B5EF4-FFF2-40B4-BE49-F238E27FC236}">
                    <a16:creationId xmlns:a16="http://schemas.microsoft.com/office/drawing/2014/main" xmlns="" id="{58A02387-0D3A-DBC9-3499-6930FA7C2241}"/>
                  </a:ext>
                </a:extLst>
              </p:cNvPr>
              <p:cNvSpPr/>
              <p:nvPr/>
            </p:nvSpPr>
            <p:spPr>
              <a:xfrm>
                <a:off x="373122" y="4501408"/>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32" name="Immagine 31">
                <a:extLst>
                  <a:ext uri="{FF2B5EF4-FFF2-40B4-BE49-F238E27FC236}">
                    <a16:creationId xmlns:a16="http://schemas.microsoft.com/office/drawing/2014/main" xmlns="" id="{0035CE7E-7584-B7EA-E98A-5AC15EE25F64}"/>
                  </a:ext>
                </a:extLst>
              </p:cNvPr>
              <p:cNvPicPr>
                <a:picLocks noChangeAspect="1"/>
              </p:cNvPicPr>
              <p:nvPr/>
            </p:nvPicPr>
            <p:blipFill>
              <a:blip r:embed="rId8">
                <a:duotone>
                  <a:schemeClr val="accent1">
                    <a:shade val="45000"/>
                    <a:satMod val="135000"/>
                  </a:schemeClr>
                  <a:prstClr val="white"/>
                </a:duotone>
              </a:blip>
              <a:stretch>
                <a:fillRect/>
              </a:stretch>
            </p:blipFill>
            <p:spPr>
              <a:xfrm>
                <a:off x="506785" y="4637808"/>
                <a:ext cx="357025" cy="357025"/>
              </a:xfrm>
              <a:prstGeom prst="rect">
                <a:avLst/>
              </a:prstGeom>
            </p:spPr>
          </p:pic>
        </p:grpSp>
      </p:grpSp>
      <p:grpSp>
        <p:nvGrpSpPr>
          <p:cNvPr id="24" name="Gruppo 23">
            <a:extLst>
              <a:ext uri="{FF2B5EF4-FFF2-40B4-BE49-F238E27FC236}">
                <a16:creationId xmlns:a16="http://schemas.microsoft.com/office/drawing/2014/main" xmlns="" id="{57723815-6978-206F-A754-93231913D783}"/>
              </a:ext>
            </a:extLst>
          </p:cNvPr>
          <p:cNvGrpSpPr/>
          <p:nvPr/>
        </p:nvGrpSpPr>
        <p:grpSpPr>
          <a:xfrm>
            <a:off x="457137" y="2963399"/>
            <a:ext cx="11093454" cy="792951"/>
            <a:chOff x="373122" y="2919168"/>
            <a:chExt cx="11093454" cy="792951"/>
          </a:xfrm>
        </p:grpSpPr>
        <p:cxnSp>
          <p:nvCxnSpPr>
            <p:cNvPr id="21" name="Connettore diritto 20">
              <a:extLst>
                <a:ext uri="{FF2B5EF4-FFF2-40B4-BE49-F238E27FC236}">
                  <a16:creationId xmlns:a16="http://schemas.microsoft.com/office/drawing/2014/main" xmlns="" id="{90ABCF3C-7911-8244-C5C2-60055B2633A4}"/>
                </a:ext>
              </a:extLst>
            </p:cNvPr>
            <p:cNvCxnSpPr>
              <a:cxnSpLocks/>
            </p:cNvCxnSpPr>
            <p:nvPr/>
          </p:nvCxnSpPr>
          <p:spPr>
            <a:xfrm>
              <a:off x="477271" y="2919168"/>
              <a:ext cx="10836000"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xmlns="" id="{DF235903-5883-8766-9966-6F6DACB76E8E}"/>
                </a:ext>
              </a:extLst>
            </p:cNvPr>
            <p:cNvSpPr/>
            <p:nvPr/>
          </p:nvSpPr>
          <p:spPr>
            <a:xfrm>
              <a:off x="477272" y="3126486"/>
              <a:ext cx="10989304" cy="547907"/>
            </a:xfrm>
            <a:prstGeom prst="rect">
              <a:avLst/>
            </a:prstGeom>
            <a:noFill/>
          </p:spPr>
          <p:txBody>
            <a:bodyPr wrap="square" anchor="ctr">
              <a:spAutoFit/>
            </a:bodyPr>
            <a:lstStyle/>
            <a:p>
              <a:pPr marL="538163" algn="just">
                <a:lnSpc>
                  <a:spcPct val="110000"/>
                </a:lnSpc>
                <a:defRPr/>
              </a:pPr>
              <a:r>
                <a:rPr lang="it-IT" sz="1400" b="1" u="sng" dirty="0">
                  <a:solidFill>
                    <a:srgbClr val="002060"/>
                  </a:solidFill>
                  <a:highlight>
                    <a:srgbClr val="DEEBF7"/>
                  </a:highlight>
                </a:rPr>
                <a:t>Limitata interoperabilità tra i sistemi del Ministero e dell’INPS</a:t>
              </a:r>
              <a:r>
                <a:rPr lang="it-IT" sz="1400" dirty="0">
                  <a:solidFill>
                    <a:schemeClr val="accent5">
                      <a:lumMod val="50000"/>
                    </a:schemeClr>
                  </a:solidFill>
                  <a:latin typeface="Arial" panose="020B0604020202020204" pitchFamily="34" charset="0"/>
                  <a:cs typeface="Arial" panose="020B0604020202020204" pitchFamily="34" charset="0"/>
                </a:rPr>
                <a:t>, che obbliga il personale a </a:t>
              </a:r>
              <a:r>
                <a:rPr lang="it-IT" sz="1400" u="sng" dirty="0">
                  <a:solidFill>
                    <a:schemeClr val="accent5">
                      <a:lumMod val="50000"/>
                    </a:schemeClr>
                  </a:solidFill>
                  <a:latin typeface="Arial" panose="020B0604020202020204" pitchFamily="34" charset="0"/>
                  <a:cs typeface="Arial" panose="020B0604020202020204" pitchFamily="34" charset="0"/>
                </a:rPr>
                <a:t>confrontare manualmente</a:t>
              </a:r>
              <a:r>
                <a:rPr lang="it-IT" sz="1400" dirty="0">
                  <a:solidFill>
                    <a:schemeClr val="accent5">
                      <a:lumMod val="50000"/>
                    </a:schemeClr>
                  </a:solidFill>
                  <a:latin typeface="Arial" panose="020B0604020202020204" pitchFamily="34" charset="0"/>
                  <a:cs typeface="Arial" panose="020B0604020202020204" pitchFamily="34" charset="0"/>
                </a:rPr>
                <a:t> i dati presenti sui due sistemi, a </a:t>
              </a:r>
              <a:r>
                <a:rPr lang="it-IT" sz="1400" u="sng" dirty="0">
                  <a:solidFill>
                    <a:schemeClr val="accent5">
                      <a:lumMod val="50000"/>
                    </a:schemeClr>
                  </a:solidFill>
                  <a:latin typeface="Arial" panose="020B0604020202020204" pitchFamily="34" charset="0"/>
                  <a:cs typeface="Arial" panose="020B0604020202020204" pitchFamily="34" charset="0"/>
                </a:rPr>
                <a:t>intervenire</a:t>
              </a:r>
              <a:r>
                <a:rPr lang="it-IT" sz="1400" dirty="0">
                  <a:solidFill>
                    <a:schemeClr val="accent5">
                      <a:lumMod val="50000"/>
                    </a:schemeClr>
                  </a:solidFill>
                  <a:latin typeface="Arial" panose="020B0604020202020204" pitchFamily="34" charset="0"/>
                  <a:cs typeface="Arial" panose="020B0604020202020204" pitchFamily="34" charset="0"/>
                </a:rPr>
                <a:t> su ciascun periodo di servizio e a </a:t>
              </a:r>
              <a:r>
                <a:rPr lang="it-IT" sz="1400" u="sng" dirty="0">
                  <a:solidFill>
                    <a:schemeClr val="accent5">
                      <a:lumMod val="50000"/>
                    </a:schemeClr>
                  </a:solidFill>
                  <a:latin typeface="Arial" panose="020B0604020202020204" pitchFamily="34" charset="0"/>
                  <a:cs typeface="Arial" panose="020B0604020202020204" pitchFamily="34" charset="0"/>
                </a:rPr>
                <a:t>validare l’intera Posizione assicurativa;</a:t>
              </a:r>
            </a:p>
          </p:txBody>
        </p:sp>
        <p:grpSp>
          <p:nvGrpSpPr>
            <p:cNvPr id="41" name="Gruppo 40">
              <a:extLst>
                <a:ext uri="{FF2B5EF4-FFF2-40B4-BE49-F238E27FC236}">
                  <a16:creationId xmlns:a16="http://schemas.microsoft.com/office/drawing/2014/main" xmlns="" id="{5759B46C-C5EB-E140-B20C-689CCE2CA4F0}"/>
                </a:ext>
              </a:extLst>
            </p:cNvPr>
            <p:cNvGrpSpPr/>
            <p:nvPr/>
          </p:nvGrpSpPr>
          <p:grpSpPr>
            <a:xfrm>
              <a:off x="373122" y="3082295"/>
              <a:ext cx="630000" cy="629824"/>
              <a:chOff x="373122" y="2763086"/>
              <a:chExt cx="630000" cy="629824"/>
            </a:xfrm>
          </p:grpSpPr>
          <p:sp>
            <p:nvSpPr>
              <p:cNvPr id="27" name="Ovale 26">
                <a:extLst>
                  <a:ext uri="{FF2B5EF4-FFF2-40B4-BE49-F238E27FC236}">
                    <a16:creationId xmlns:a16="http://schemas.microsoft.com/office/drawing/2014/main" xmlns="" id="{4E4212BB-5EF3-A882-0FF5-4D13586F28EA}"/>
                  </a:ext>
                </a:extLst>
              </p:cNvPr>
              <p:cNvSpPr/>
              <p:nvPr/>
            </p:nvSpPr>
            <p:spPr>
              <a:xfrm>
                <a:off x="373122" y="2763086"/>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34" name="Immagine 33">
                <a:extLst>
                  <a:ext uri="{FF2B5EF4-FFF2-40B4-BE49-F238E27FC236}">
                    <a16:creationId xmlns:a16="http://schemas.microsoft.com/office/drawing/2014/main" xmlns="" id="{E8EDD409-48CF-786E-3B64-F531F167D04F}"/>
                  </a:ext>
                </a:extLst>
              </p:cNvPr>
              <p:cNvPicPr>
                <a:picLocks noChangeAspect="1"/>
              </p:cNvPicPr>
              <p:nvPr/>
            </p:nvPicPr>
            <p:blipFill>
              <a:blip r:embed="rId9">
                <a:duotone>
                  <a:schemeClr val="accent1">
                    <a:shade val="45000"/>
                    <a:satMod val="135000"/>
                  </a:schemeClr>
                  <a:prstClr val="white"/>
                </a:duotone>
              </a:blip>
              <a:stretch>
                <a:fillRect/>
              </a:stretch>
            </p:blipFill>
            <p:spPr>
              <a:xfrm>
                <a:off x="509610" y="2899486"/>
                <a:ext cx="357025" cy="357025"/>
              </a:xfrm>
              <a:prstGeom prst="rect">
                <a:avLst/>
              </a:prstGeom>
            </p:spPr>
          </p:pic>
        </p:grpSp>
      </p:grpSp>
      <p:sp>
        <p:nvSpPr>
          <p:cNvPr id="2" name="CasellaDiTesto 1">
            <a:extLst>
              <a:ext uri="{FF2B5EF4-FFF2-40B4-BE49-F238E27FC236}">
                <a16:creationId xmlns:a16="http://schemas.microsoft.com/office/drawing/2014/main" xmlns="" id="{2541AB56-D394-2FFE-FC73-4CD9190037D7}"/>
              </a:ext>
            </a:extLst>
          </p:cNvPr>
          <p:cNvSpPr txBox="1"/>
          <p:nvPr/>
        </p:nvSpPr>
        <p:spPr>
          <a:xfrm>
            <a:off x="351151" y="6084539"/>
            <a:ext cx="1962070" cy="338550"/>
          </a:xfrm>
          <a:prstGeom prst="rect">
            <a:avLst/>
          </a:prstGeom>
          <a:noFill/>
        </p:spPr>
        <p:txBody>
          <a:bodyPr wrap="square" lIns="54610" tIns="54610" rIns="54610" bIns="54610" rtlCol="0">
            <a:noAutofit/>
          </a:bodyPr>
          <a:lstStyle/>
          <a:p>
            <a:pPr>
              <a:spcAft>
                <a:spcPts val="600"/>
              </a:spcAft>
            </a:pPr>
            <a:r>
              <a:rPr lang="it-IT" sz="1100" b="1" i="1" dirty="0">
                <a:solidFill>
                  <a:srgbClr val="002060"/>
                </a:solidFill>
              </a:rPr>
              <a:t>* </a:t>
            </a:r>
            <a:r>
              <a:rPr lang="it-IT" sz="1100" i="1" dirty="0">
                <a:solidFill>
                  <a:srgbClr val="002060"/>
                </a:solidFill>
              </a:rPr>
              <a:t>Stime fornite da INPS</a:t>
            </a:r>
          </a:p>
        </p:txBody>
      </p:sp>
    </p:spTree>
    <p:extLst>
      <p:ext uri="{BB962C8B-B14F-4D97-AF65-F5344CB8AC3E}">
        <p14:creationId xmlns:p14="http://schemas.microsoft.com/office/powerpoint/2010/main" val="420203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sellaDiTesto 20">
            <a:extLst>
              <a:ext uri="{FF2B5EF4-FFF2-40B4-BE49-F238E27FC236}">
                <a16:creationId xmlns:a16="http://schemas.microsoft.com/office/drawing/2014/main" xmlns="" id="{1817BA14-14E3-1B0B-6B61-114D931013CD}"/>
              </a:ext>
            </a:extLst>
          </p:cNvPr>
          <p:cNvSpPr txBox="1"/>
          <p:nvPr/>
        </p:nvSpPr>
        <p:spPr>
          <a:xfrm>
            <a:off x="351151" y="62306"/>
            <a:ext cx="7448965" cy="885825"/>
          </a:xfrm>
          <a:prstGeom prst="rect">
            <a:avLst/>
          </a:prstGeom>
          <a:noFill/>
        </p:spPr>
        <p:txBody>
          <a:bodyPr wrap="square" lIns="54610" tIns="54610" rIns="54610" bIns="54610" rtlCol="0" anchor="ctr">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it-IT" sz="2000" b="1" dirty="0">
                <a:solidFill>
                  <a:srgbClr val="002060"/>
                </a:solidFill>
                <a:latin typeface="Arial"/>
              </a:rPr>
              <a:t>Soluzione in corso di definizione con INPS</a:t>
            </a:r>
          </a:p>
        </p:txBody>
      </p:sp>
      <p:sp>
        <p:nvSpPr>
          <p:cNvPr id="22" name="Rettangolo 21">
            <a:extLst>
              <a:ext uri="{FF2B5EF4-FFF2-40B4-BE49-F238E27FC236}">
                <a16:creationId xmlns:a16="http://schemas.microsoft.com/office/drawing/2014/main" xmlns="" id="{6D2E8A07-21DF-7DCE-9270-725DD136FE43}"/>
              </a:ext>
            </a:extLst>
          </p:cNvPr>
          <p:cNvSpPr/>
          <p:nvPr/>
        </p:nvSpPr>
        <p:spPr>
          <a:xfrm>
            <a:off x="249500" y="1131930"/>
            <a:ext cx="11508729" cy="844142"/>
          </a:xfrm>
          <a:prstGeom prst="rect">
            <a:avLst/>
          </a:prstGeom>
          <a:solidFill>
            <a:schemeClr val="bg1"/>
          </a:solidFill>
        </p:spPr>
        <p:txBody>
          <a:bodyPr wrap="square">
            <a:spAutoFit/>
          </a:bodyPr>
          <a:lstStyle/>
          <a:p>
            <a:pPr algn="just">
              <a:lnSpc>
                <a:spcPct val="120000"/>
              </a:lnSpc>
              <a:spcBef>
                <a:spcPts val="600"/>
              </a:spcBef>
              <a:spcAft>
                <a:spcPts val="600"/>
              </a:spcAft>
            </a:pPr>
            <a:r>
              <a:rPr lang="it-IT" sz="1400" dirty="0">
                <a:solidFill>
                  <a:srgbClr val="002060"/>
                </a:solidFill>
                <a:latin typeface="Arial"/>
              </a:rPr>
              <a:t>La soluzione proposta consiste in una nuova architettura organizzativa e tecnologica, basata su </a:t>
            </a:r>
            <a:r>
              <a:rPr lang="it-IT" sz="1400" b="1" dirty="0">
                <a:solidFill>
                  <a:srgbClr val="002060"/>
                </a:solidFill>
                <a:latin typeface="Arial"/>
              </a:rPr>
              <a:t>meccanismi di interoperabilità dei sistemi</a:t>
            </a:r>
            <a:r>
              <a:rPr lang="it-IT" sz="1400" dirty="0">
                <a:solidFill>
                  <a:srgbClr val="002060"/>
                </a:solidFill>
                <a:latin typeface="Arial"/>
              </a:rPr>
              <a:t> che consentiranno una gestione sincrona dei dati attraverso lo sviluppo di un </a:t>
            </a:r>
            <a:r>
              <a:rPr lang="it-IT" sz="1400" b="1" dirty="0">
                <a:solidFill>
                  <a:srgbClr val="002060"/>
                </a:solidFill>
                <a:latin typeface="Arial"/>
              </a:rPr>
              <a:t>HUB per l’orchestrazione condivisa del processo </a:t>
            </a:r>
            <a:r>
              <a:rPr lang="it-IT" sz="1400" dirty="0">
                <a:solidFill>
                  <a:srgbClr val="002060"/>
                </a:solidFill>
                <a:latin typeface="Arial"/>
              </a:rPr>
              <a:t>di gestione delle cessazioni del personale scolastico e dei relativi conti.</a:t>
            </a:r>
          </a:p>
        </p:txBody>
      </p:sp>
      <p:sp>
        <p:nvSpPr>
          <p:cNvPr id="17" name="Rettangolo 16">
            <a:extLst>
              <a:ext uri="{FF2B5EF4-FFF2-40B4-BE49-F238E27FC236}">
                <a16:creationId xmlns:a16="http://schemas.microsoft.com/office/drawing/2014/main" xmlns="" id="{BE7AADEC-777B-03B4-3839-250F252B5F89}"/>
              </a:ext>
            </a:extLst>
          </p:cNvPr>
          <p:cNvSpPr/>
          <p:nvPr/>
        </p:nvSpPr>
        <p:spPr>
          <a:xfrm>
            <a:off x="2600078" y="2054182"/>
            <a:ext cx="6873704" cy="2777795"/>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5" name="Immagine 4">
            <a:extLst>
              <a:ext uri="{FF2B5EF4-FFF2-40B4-BE49-F238E27FC236}">
                <a16:creationId xmlns:a16="http://schemas.microsoft.com/office/drawing/2014/main" xmlns="" id="{D73784EF-5F0A-850D-6D13-04D75BC49ABC}"/>
              </a:ext>
            </a:extLst>
          </p:cNvPr>
          <p:cNvPicPr>
            <a:picLocks noChangeAspect="1"/>
          </p:cNvPicPr>
          <p:nvPr/>
        </p:nvPicPr>
        <p:blipFill>
          <a:blip r:embed="rId2"/>
          <a:stretch>
            <a:fillRect/>
          </a:stretch>
        </p:blipFill>
        <p:spPr>
          <a:xfrm>
            <a:off x="2855032" y="2562438"/>
            <a:ext cx="568541" cy="574225"/>
          </a:xfrm>
          <a:prstGeom prst="rect">
            <a:avLst/>
          </a:prstGeom>
        </p:spPr>
      </p:pic>
      <p:pic>
        <p:nvPicPr>
          <p:cNvPr id="6" name="Immagine 5">
            <a:extLst>
              <a:ext uri="{FF2B5EF4-FFF2-40B4-BE49-F238E27FC236}">
                <a16:creationId xmlns:a16="http://schemas.microsoft.com/office/drawing/2014/main" xmlns="" id="{B460E17E-344B-46EA-47FB-287864175393}"/>
              </a:ext>
            </a:extLst>
          </p:cNvPr>
          <p:cNvPicPr>
            <a:picLocks noChangeAspect="1"/>
          </p:cNvPicPr>
          <p:nvPr/>
        </p:nvPicPr>
        <p:blipFill>
          <a:blip r:embed="rId2"/>
          <a:stretch>
            <a:fillRect/>
          </a:stretch>
        </p:blipFill>
        <p:spPr>
          <a:xfrm flipH="1">
            <a:off x="8626094" y="2239046"/>
            <a:ext cx="568541" cy="574225"/>
          </a:xfrm>
          <a:prstGeom prst="rect">
            <a:avLst/>
          </a:prstGeom>
        </p:spPr>
      </p:pic>
      <p:sp>
        <p:nvSpPr>
          <p:cNvPr id="7" name="Rettangolo con angoli arrotondati 6">
            <a:extLst>
              <a:ext uri="{FF2B5EF4-FFF2-40B4-BE49-F238E27FC236}">
                <a16:creationId xmlns:a16="http://schemas.microsoft.com/office/drawing/2014/main" xmlns="" id="{4F7AEB17-D931-FF01-D234-1193FB43CDC9}"/>
              </a:ext>
            </a:extLst>
          </p:cNvPr>
          <p:cNvSpPr/>
          <p:nvPr/>
        </p:nvSpPr>
        <p:spPr>
          <a:xfrm>
            <a:off x="3887873" y="2236947"/>
            <a:ext cx="972000" cy="2430468"/>
          </a:xfrm>
          <a:prstGeom prst="roundRect">
            <a:avLst>
              <a:gd name="adj" fmla="val 7466"/>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1000" b="1" i="1" dirty="0">
                <a:solidFill>
                  <a:schemeClr val="bg1"/>
                </a:solidFill>
              </a:rPr>
              <a:t>Sistema</a:t>
            </a:r>
          </a:p>
          <a:p>
            <a:pPr algn="ctr"/>
            <a:r>
              <a:rPr lang="it-IT" sz="1000" b="1" i="1" dirty="0">
                <a:solidFill>
                  <a:schemeClr val="bg1"/>
                </a:solidFill>
              </a:rPr>
              <a:t>pensioni </a:t>
            </a:r>
          </a:p>
          <a:p>
            <a:pPr algn="ctr"/>
            <a:r>
              <a:rPr lang="it-IT" sz="1000" b="1" i="1" dirty="0">
                <a:solidFill>
                  <a:schemeClr val="bg1"/>
                </a:solidFill>
              </a:rPr>
              <a:t>MIM</a:t>
            </a:r>
          </a:p>
        </p:txBody>
      </p:sp>
      <p:sp>
        <p:nvSpPr>
          <p:cNvPr id="8" name="Rettangolo con angoli arrotondati 7">
            <a:extLst>
              <a:ext uri="{FF2B5EF4-FFF2-40B4-BE49-F238E27FC236}">
                <a16:creationId xmlns:a16="http://schemas.microsoft.com/office/drawing/2014/main" xmlns="" id="{8592EF2B-D74A-ACC5-43C3-6C0A46CCBFBA}"/>
              </a:ext>
            </a:extLst>
          </p:cNvPr>
          <p:cNvSpPr/>
          <p:nvPr/>
        </p:nvSpPr>
        <p:spPr>
          <a:xfrm>
            <a:off x="7179242" y="2236947"/>
            <a:ext cx="972000" cy="2430468"/>
          </a:xfrm>
          <a:prstGeom prst="roundRect">
            <a:avLst>
              <a:gd name="adj" fmla="val 746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1000" b="1" i="1" dirty="0">
                <a:solidFill>
                  <a:schemeClr val="bg1"/>
                </a:solidFill>
              </a:rPr>
              <a:t>Sistema pensioni INPS</a:t>
            </a:r>
          </a:p>
        </p:txBody>
      </p:sp>
      <p:sp>
        <p:nvSpPr>
          <p:cNvPr id="9" name="Rettangolo con angoli arrotondati 8">
            <a:extLst>
              <a:ext uri="{FF2B5EF4-FFF2-40B4-BE49-F238E27FC236}">
                <a16:creationId xmlns:a16="http://schemas.microsoft.com/office/drawing/2014/main" xmlns="" id="{D294756A-41EE-2DCB-EE2D-5B236182909E}"/>
              </a:ext>
            </a:extLst>
          </p:cNvPr>
          <p:cNvSpPr/>
          <p:nvPr/>
        </p:nvSpPr>
        <p:spPr>
          <a:xfrm>
            <a:off x="5341553" y="2236947"/>
            <a:ext cx="1358951" cy="2430469"/>
          </a:xfrm>
          <a:prstGeom prst="roundRect">
            <a:avLst>
              <a:gd name="adj" fmla="val 57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1050" b="1" i="1" dirty="0">
                <a:solidFill>
                  <a:schemeClr val="accent1">
                    <a:lumMod val="50000"/>
                  </a:schemeClr>
                </a:solidFill>
              </a:rPr>
              <a:t>Hub di orchestrazione</a:t>
            </a:r>
          </a:p>
        </p:txBody>
      </p:sp>
      <p:sp>
        <p:nvSpPr>
          <p:cNvPr id="4" name="Freccia a destra 3">
            <a:extLst>
              <a:ext uri="{FF2B5EF4-FFF2-40B4-BE49-F238E27FC236}">
                <a16:creationId xmlns:a16="http://schemas.microsoft.com/office/drawing/2014/main" xmlns="" id="{789BD681-DE39-E9C3-E63B-2796D0DCC173}"/>
              </a:ext>
            </a:extLst>
          </p:cNvPr>
          <p:cNvSpPr/>
          <p:nvPr/>
        </p:nvSpPr>
        <p:spPr>
          <a:xfrm>
            <a:off x="3528634" y="2715134"/>
            <a:ext cx="227276" cy="314506"/>
          </a:xfrm>
          <a:prstGeom prst="rightArrow">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0" name="Freccia a destra 9">
            <a:extLst>
              <a:ext uri="{FF2B5EF4-FFF2-40B4-BE49-F238E27FC236}">
                <a16:creationId xmlns:a16="http://schemas.microsoft.com/office/drawing/2014/main" xmlns="" id="{6DD080DF-B92E-A069-CE05-DF09FE878864}"/>
              </a:ext>
            </a:extLst>
          </p:cNvPr>
          <p:cNvSpPr/>
          <p:nvPr/>
        </p:nvSpPr>
        <p:spPr>
          <a:xfrm>
            <a:off x="4998312" y="3051959"/>
            <a:ext cx="227276" cy="314507"/>
          </a:xfrm>
          <a:prstGeom prst="rightArrow">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1" name="Freccia a destra 10">
            <a:extLst>
              <a:ext uri="{FF2B5EF4-FFF2-40B4-BE49-F238E27FC236}">
                <a16:creationId xmlns:a16="http://schemas.microsoft.com/office/drawing/2014/main" xmlns="" id="{A2782619-5F38-810A-030F-A913000798A1}"/>
              </a:ext>
            </a:extLst>
          </p:cNvPr>
          <p:cNvSpPr/>
          <p:nvPr/>
        </p:nvSpPr>
        <p:spPr>
          <a:xfrm rot="10800000">
            <a:off x="4998312" y="3599505"/>
            <a:ext cx="227276" cy="314507"/>
          </a:xfrm>
          <a:prstGeom prst="rightArrow">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3" name="Freccia a destra 12">
            <a:extLst>
              <a:ext uri="{FF2B5EF4-FFF2-40B4-BE49-F238E27FC236}">
                <a16:creationId xmlns:a16="http://schemas.microsoft.com/office/drawing/2014/main" xmlns="" id="{E2D80589-CB95-0994-04A9-6DEE72049338}"/>
              </a:ext>
            </a:extLst>
          </p:cNvPr>
          <p:cNvSpPr/>
          <p:nvPr/>
        </p:nvSpPr>
        <p:spPr>
          <a:xfrm rot="10800000">
            <a:off x="6819946" y="3051959"/>
            <a:ext cx="227276" cy="31450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4" name="Freccia a destra 13">
            <a:extLst>
              <a:ext uri="{FF2B5EF4-FFF2-40B4-BE49-F238E27FC236}">
                <a16:creationId xmlns:a16="http://schemas.microsoft.com/office/drawing/2014/main" xmlns="" id="{185341C7-4967-60F9-D901-C18EDC39D82D}"/>
              </a:ext>
            </a:extLst>
          </p:cNvPr>
          <p:cNvSpPr/>
          <p:nvPr/>
        </p:nvSpPr>
        <p:spPr>
          <a:xfrm rot="10800000">
            <a:off x="8289232" y="2442987"/>
            <a:ext cx="227276" cy="31450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5" name="Freccia a destra 14">
            <a:extLst>
              <a:ext uri="{FF2B5EF4-FFF2-40B4-BE49-F238E27FC236}">
                <a16:creationId xmlns:a16="http://schemas.microsoft.com/office/drawing/2014/main" xmlns="" id="{0B151F14-5039-0C01-DC03-C65F2CAF163C}"/>
              </a:ext>
            </a:extLst>
          </p:cNvPr>
          <p:cNvSpPr/>
          <p:nvPr/>
        </p:nvSpPr>
        <p:spPr>
          <a:xfrm>
            <a:off x="6819946" y="3599505"/>
            <a:ext cx="227276" cy="314507"/>
          </a:xfrm>
          <a:prstGeom prst="rightArrow">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18" name="Rettangolo 17">
            <a:extLst>
              <a:ext uri="{FF2B5EF4-FFF2-40B4-BE49-F238E27FC236}">
                <a16:creationId xmlns:a16="http://schemas.microsoft.com/office/drawing/2014/main" xmlns="" id="{7556DF09-94A5-56DD-5123-0C1FE7E7C0BF}"/>
              </a:ext>
            </a:extLst>
          </p:cNvPr>
          <p:cNvSpPr/>
          <p:nvPr/>
        </p:nvSpPr>
        <p:spPr>
          <a:xfrm>
            <a:off x="2725684" y="3082084"/>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Operatore MIM / Scuola</a:t>
            </a:r>
          </a:p>
        </p:txBody>
      </p:sp>
      <p:sp>
        <p:nvSpPr>
          <p:cNvPr id="19" name="Rettangolo 18">
            <a:extLst>
              <a:ext uri="{FF2B5EF4-FFF2-40B4-BE49-F238E27FC236}">
                <a16:creationId xmlns:a16="http://schemas.microsoft.com/office/drawing/2014/main" xmlns="" id="{4332DFC5-FAAD-A7E1-E642-EB3E155CF360}"/>
              </a:ext>
            </a:extLst>
          </p:cNvPr>
          <p:cNvSpPr/>
          <p:nvPr/>
        </p:nvSpPr>
        <p:spPr>
          <a:xfrm>
            <a:off x="8516507" y="2748133"/>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Operatore </a:t>
            </a:r>
          </a:p>
          <a:p>
            <a:pPr algn="ctr"/>
            <a:r>
              <a:rPr lang="it-IT" sz="900" b="1" i="1" dirty="0">
                <a:solidFill>
                  <a:schemeClr val="accent1">
                    <a:lumMod val="50000"/>
                  </a:schemeClr>
                </a:solidFill>
              </a:rPr>
              <a:t>INPS</a:t>
            </a:r>
          </a:p>
        </p:txBody>
      </p:sp>
      <p:pic>
        <p:nvPicPr>
          <p:cNvPr id="3" name="Elemento grafico 2" descr="Apertura con riempimento a tinta unita">
            <a:extLst>
              <a:ext uri="{FF2B5EF4-FFF2-40B4-BE49-F238E27FC236}">
                <a16:creationId xmlns:a16="http://schemas.microsoft.com/office/drawing/2014/main" xmlns="" id="{222CB7D9-D2E0-937C-5ACF-65715341A26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24961" y="2342430"/>
            <a:ext cx="794252" cy="802194"/>
          </a:xfrm>
          <a:prstGeom prst="rect">
            <a:avLst/>
          </a:prstGeom>
        </p:spPr>
      </p:pic>
      <p:sp>
        <p:nvSpPr>
          <p:cNvPr id="16" name="CasellaDiTesto 15">
            <a:extLst>
              <a:ext uri="{FF2B5EF4-FFF2-40B4-BE49-F238E27FC236}">
                <a16:creationId xmlns:a16="http://schemas.microsoft.com/office/drawing/2014/main" xmlns="" id="{051550C4-08CC-1893-F710-D13AAED607B2}"/>
              </a:ext>
            </a:extLst>
          </p:cNvPr>
          <p:cNvSpPr txBox="1"/>
          <p:nvPr/>
        </p:nvSpPr>
        <p:spPr>
          <a:xfrm>
            <a:off x="789787" y="5228740"/>
            <a:ext cx="10462481" cy="1018876"/>
          </a:xfrm>
          <a:prstGeom prst="flowChartAlternateProcess">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txBody>
          <a:bodyPr wrap="square" lIns="144000" tIns="144000" rIns="144000" bIns="144000" anchor="ctr">
            <a:spAutoFit/>
          </a:bodyPr>
          <a:lstStyle/>
          <a:p>
            <a:pPr lvl="0" algn="just">
              <a:lnSpc>
                <a:spcPct val="115000"/>
              </a:lnSpc>
              <a:spcBef>
                <a:spcPts val="600"/>
              </a:spcBef>
            </a:pPr>
            <a:r>
              <a:rPr lang="it-IT" sz="1400" i="1" dirty="0">
                <a:solidFill>
                  <a:srgbClr val="002060"/>
                </a:solidFill>
                <a:latin typeface="Arial"/>
              </a:rPr>
              <a:t>Si intende realizzare un </a:t>
            </a:r>
            <a:r>
              <a:rPr lang="it-IT" sz="1400" b="1" i="1" dirty="0">
                <a:solidFill>
                  <a:srgbClr val="002060"/>
                </a:solidFill>
                <a:latin typeface="Arial"/>
              </a:rPr>
              <a:t>processo integrato tra il sistema applicativo del MIM ed il sistema applicativo dell'INPS </a:t>
            </a:r>
            <a:r>
              <a:rPr lang="it-IT" sz="1400" i="1" dirty="0">
                <a:solidFill>
                  <a:srgbClr val="002060"/>
                </a:solidFill>
                <a:latin typeface="Arial"/>
              </a:rPr>
              <a:t>per coordinare l’interoperabilità dei dati propedeutici al pensionamento fino al riconoscimento del diritto a pensione, con l'obiettivo di </a:t>
            </a:r>
            <a:r>
              <a:rPr lang="it-IT" sz="1400" b="1" i="1" dirty="0">
                <a:solidFill>
                  <a:srgbClr val="002060"/>
                </a:solidFill>
                <a:latin typeface="Arial"/>
              </a:rPr>
              <a:t>semplificare e rendere più efficienti le attività in carico ai diversi soggetti coinvolti</a:t>
            </a:r>
            <a:r>
              <a:rPr lang="it-IT" sz="1400" i="1" dirty="0">
                <a:solidFill>
                  <a:srgbClr val="002060"/>
                </a:solidFill>
                <a:latin typeface="Arial"/>
              </a:rPr>
              <a:t>.</a:t>
            </a:r>
          </a:p>
        </p:txBody>
      </p:sp>
      <p:sp>
        <p:nvSpPr>
          <p:cNvPr id="20" name="Freccia a gallone 19">
            <a:extLst>
              <a:ext uri="{FF2B5EF4-FFF2-40B4-BE49-F238E27FC236}">
                <a16:creationId xmlns:a16="http://schemas.microsoft.com/office/drawing/2014/main" xmlns="" id="{FF917C35-26A4-B2B3-3A3D-FA55ADFF198A}"/>
              </a:ext>
            </a:extLst>
          </p:cNvPr>
          <p:cNvSpPr/>
          <p:nvPr/>
        </p:nvSpPr>
        <p:spPr>
          <a:xfrm rot="5400000">
            <a:off x="5918669" y="4346630"/>
            <a:ext cx="170390" cy="137730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err="1">
              <a:solidFill>
                <a:schemeClr val="bg1"/>
              </a:solidFill>
            </a:endParaRPr>
          </a:p>
        </p:txBody>
      </p:sp>
      <p:sp>
        <p:nvSpPr>
          <p:cNvPr id="23" name="Freccia a destra 22">
            <a:extLst>
              <a:ext uri="{FF2B5EF4-FFF2-40B4-BE49-F238E27FC236}">
                <a16:creationId xmlns:a16="http://schemas.microsoft.com/office/drawing/2014/main" xmlns="" id="{EBDEA222-A543-02B8-0BD3-97437C78FAEE}"/>
              </a:ext>
            </a:extLst>
          </p:cNvPr>
          <p:cNvSpPr/>
          <p:nvPr/>
        </p:nvSpPr>
        <p:spPr>
          <a:xfrm>
            <a:off x="3528634" y="3753253"/>
            <a:ext cx="227276" cy="314506"/>
          </a:xfrm>
          <a:prstGeom prst="rightArrow">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24" name="Rettangolo 23">
            <a:extLst>
              <a:ext uri="{FF2B5EF4-FFF2-40B4-BE49-F238E27FC236}">
                <a16:creationId xmlns:a16="http://schemas.microsoft.com/office/drawing/2014/main" xmlns="" id="{7D2FC526-6D0C-DEFA-9271-EFCD35CB9BA9}"/>
              </a:ext>
            </a:extLst>
          </p:cNvPr>
          <p:cNvSpPr/>
          <p:nvPr/>
        </p:nvSpPr>
        <p:spPr>
          <a:xfrm>
            <a:off x="2725684" y="4120203"/>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Basi dati MIM</a:t>
            </a:r>
          </a:p>
        </p:txBody>
      </p:sp>
      <p:sp>
        <p:nvSpPr>
          <p:cNvPr id="26" name="Freccia a destra 25">
            <a:extLst>
              <a:ext uri="{FF2B5EF4-FFF2-40B4-BE49-F238E27FC236}">
                <a16:creationId xmlns:a16="http://schemas.microsoft.com/office/drawing/2014/main" xmlns="" id="{DD45B626-DEED-123B-C25B-F2AF904A6C29}"/>
              </a:ext>
            </a:extLst>
          </p:cNvPr>
          <p:cNvSpPr/>
          <p:nvPr/>
        </p:nvSpPr>
        <p:spPr>
          <a:xfrm rot="10800000">
            <a:off x="8289232" y="3295929"/>
            <a:ext cx="227276" cy="31450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27" name="Rettangolo 26">
            <a:extLst>
              <a:ext uri="{FF2B5EF4-FFF2-40B4-BE49-F238E27FC236}">
                <a16:creationId xmlns:a16="http://schemas.microsoft.com/office/drawing/2014/main" xmlns="" id="{CC6B3A25-74E9-8058-302B-AB74909BCFC8}"/>
              </a:ext>
            </a:extLst>
          </p:cNvPr>
          <p:cNvSpPr/>
          <p:nvPr/>
        </p:nvSpPr>
        <p:spPr>
          <a:xfrm>
            <a:off x="8516507" y="3584221"/>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Basi dati</a:t>
            </a:r>
          </a:p>
          <a:p>
            <a:pPr algn="ctr"/>
            <a:r>
              <a:rPr lang="it-IT" sz="900" b="1" i="1" dirty="0">
                <a:solidFill>
                  <a:schemeClr val="accent1">
                    <a:lumMod val="50000"/>
                  </a:schemeClr>
                </a:solidFill>
              </a:rPr>
              <a:t>INPS</a:t>
            </a:r>
          </a:p>
        </p:txBody>
      </p:sp>
      <p:sp>
        <p:nvSpPr>
          <p:cNvPr id="29" name="Freccia a destra 28">
            <a:extLst>
              <a:ext uri="{FF2B5EF4-FFF2-40B4-BE49-F238E27FC236}">
                <a16:creationId xmlns:a16="http://schemas.microsoft.com/office/drawing/2014/main" xmlns="" id="{D028E4DF-68DC-D5EC-3DED-250C799F7C9D}"/>
              </a:ext>
            </a:extLst>
          </p:cNvPr>
          <p:cNvSpPr/>
          <p:nvPr/>
        </p:nvSpPr>
        <p:spPr>
          <a:xfrm rot="10800000">
            <a:off x="8289232" y="4148872"/>
            <a:ext cx="227276" cy="31450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sp>
        <p:nvSpPr>
          <p:cNvPr id="30" name="Rettangolo 29">
            <a:extLst>
              <a:ext uri="{FF2B5EF4-FFF2-40B4-BE49-F238E27FC236}">
                <a16:creationId xmlns:a16="http://schemas.microsoft.com/office/drawing/2014/main" xmlns="" id="{146E497C-A5FE-BFD3-E27C-CACF4C9B6BD5}"/>
              </a:ext>
            </a:extLst>
          </p:cNvPr>
          <p:cNvSpPr/>
          <p:nvPr/>
        </p:nvSpPr>
        <p:spPr>
          <a:xfrm>
            <a:off x="8516507" y="4390407"/>
            <a:ext cx="827236" cy="431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it-IT" sz="900" b="1" i="1" dirty="0">
                <a:solidFill>
                  <a:schemeClr val="accent1">
                    <a:lumMod val="50000"/>
                  </a:schemeClr>
                </a:solidFill>
              </a:rPr>
              <a:t>Basi dati altre P.P.A.A.</a:t>
            </a:r>
          </a:p>
        </p:txBody>
      </p:sp>
      <p:pic>
        <p:nvPicPr>
          <p:cNvPr id="32" name="Elemento grafico 31" descr="Database contorno">
            <a:extLst>
              <a:ext uri="{FF2B5EF4-FFF2-40B4-BE49-F238E27FC236}">
                <a16:creationId xmlns:a16="http://schemas.microsoft.com/office/drawing/2014/main" xmlns="" id="{BDCB611E-3873-8191-0AF6-35BC59D726A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904686" y="3703509"/>
            <a:ext cx="469232" cy="469232"/>
          </a:xfrm>
          <a:prstGeom prst="rect">
            <a:avLst/>
          </a:prstGeom>
        </p:spPr>
      </p:pic>
      <p:pic>
        <p:nvPicPr>
          <p:cNvPr id="33" name="Elemento grafico 32" descr="Database contorno">
            <a:extLst>
              <a:ext uri="{FF2B5EF4-FFF2-40B4-BE49-F238E27FC236}">
                <a16:creationId xmlns:a16="http://schemas.microsoft.com/office/drawing/2014/main" xmlns="" id="{762894D6-D12B-EDE5-8B63-0660EA0FE12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695509" y="4005658"/>
            <a:ext cx="469232" cy="469232"/>
          </a:xfrm>
          <a:prstGeom prst="rect">
            <a:avLst/>
          </a:prstGeom>
        </p:spPr>
      </p:pic>
      <p:pic>
        <p:nvPicPr>
          <p:cNvPr id="34" name="Elemento grafico 33" descr="Database contorno">
            <a:extLst>
              <a:ext uri="{FF2B5EF4-FFF2-40B4-BE49-F238E27FC236}">
                <a16:creationId xmlns:a16="http://schemas.microsoft.com/office/drawing/2014/main" xmlns="" id="{7D1D30BE-FFC2-A963-6AC3-AC367039706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695509" y="3193003"/>
            <a:ext cx="469232" cy="469232"/>
          </a:xfrm>
          <a:prstGeom prst="rect">
            <a:avLst/>
          </a:prstGeom>
        </p:spPr>
      </p:pic>
    </p:spTree>
    <p:extLst>
      <p:ext uri="{BB962C8B-B14F-4D97-AF65-F5344CB8AC3E}">
        <p14:creationId xmlns:p14="http://schemas.microsoft.com/office/powerpoint/2010/main" val="131303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xmlns="" id="{761D1269-D4EF-D325-BE5B-090F199A9E92}"/>
              </a:ext>
            </a:extLst>
          </p:cNvPr>
          <p:cNvGraphicFramePr>
            <a:graphicFrameLocks noChangeAspect="1"/>
          </p:cNvGraphicFramePr>
          <p:nvPr>
            <p:custDataLst>
              <p:tags r:id="rId2"/>
            </p:custDataLst>
            <p:extLst>
              <p:ext uri="{D42A27DB-BD31-4B8C-83A1-F6EECF244321}">
                <p14:modId xmlns:p14="http://schemas.microsoft.com/office/powerpoint/2010/main" val="1425331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Diapositiva think-cell" r:id="rId4" imgW="473" imgH="473" progId="TCLayout.ActiveDocument.1">
                  <p:embed/>
                </p:oleObj>
              </mc:Choice>
              <mc:Fallback>
                <p:oleObj name="Diapositiva think-cell" r:id="rId4" imgW="473" imgH="473" progId="TCLayout.ActiveDocument.1">
                  <p:embed/>
                  <p:pic>
                    <p:nvPicPr>
                      <p:cNvPr id="20" name="think-cell data - do not delete" hidden="1">
                        <a:extLst>
                          <a:ext uri="{FF2B5EF4-FFF2-40B4-BE49-F238E27FC236}">
                            <a16:creationId xmlns:a16="http://schemas.microsoft.com/office/drawing/2014/main" xmlns="" id="{761D1269-D4EF-D325-BE5B-090F199A9E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ttangolo 4">
            <a:extLst>
              <a:ext uri="{FF2B5EF4-FFF2-40B4-BE49-F238E27FC236}">
                <a16:creationId xmlns:a16="http://schemas.microsoft.com/office/drawing/2014/main" xmlns="" id="{1935CF4D-216E-449D-1A20-281D3284E2A4}"/>
              </a:ext>
            </a:extLst>
          </p:cNvPr>
          <p:cNvSpPr/>
          <p:nvPr/>
        </p:nvSpPr>
        <p:spPr>
          <a:xfrm>
            <a:off x="249500" y="1131930"/>
            <a:ext cx="11508729" cy="585610"/>
          </a:xfrm>
          <a:prstGeom prst="rect">
            <a:avLst/>
          </a:prstGeom>
          <a:solidFill>
            <a:schemeClr val="bg1"/>
          </a:solidFill>
        </p:spPr>
        <p:txBody>
          <a:bodyPr wrap="square">
            <a:spAutoFit/>
          </a:bodyPr>
          <a:lstStyle/>
          <a:p>
            <a:pPr algn="just">
              <a:lnSpc>
                <a:spcPct val="120000"/>
              </a:lnSpc>
              <a:spcBef>
                <a:spcPts val="300"/>
              </a:spcBef>
              <a:spcAft>
                <a:spcPts val="300"/>
              </a:spcAft>
            </a:pPr>
            <a:r>
              <a:rPr lang="it-IT" sz="1400" dirty="0">
                <a:solidFill>
                  <a:schemeClr val="accent1">
                    <a:lumMod val="50000"/>
                  </a:schemeClr>
                </a:solidFill>
              </a:rPr>
              <a:t>Si riportano di seguito le </a:t>
            </a:r>
            <a:r>
              <a:rPr lang="it-IT" sz="1400" b="1" dirty="0">
                <a:solidFill>
                  <a:schemeClr val="accent1">
                    <a:lumMod val="50000"/>
                  </a:schemeClr>
                </a:solidFill>
              </a:rPr>
              <a:t>principali novità</a:t>
            </a:r>
            <a:r>
              <a:rPr lang="it-IT" sz="1400" dirty="0">
                <a:solidFill>
                  <a:schemeClr val="accent1">
                    <a:lumMod val="50000"/>
                  </a:schemeClr>
                </a:solidFill>
              </a:rPr>
              <a:t> che caratterizzeranno la soluzione in corso di istruttoria con l’INPS ed </a:t>
            </a:r>
            <a:r>
              <a:rPr lang="it-IT" sz="1400" b="1" dirty="0">
                <a:solidFill>
                  <a:schemeClr val="accent1">
                    <a:lumMod val="50000"/>
                  </a:schemeClr>
                </a:solidFill>
              </a:rPr>
              <a:t>alcuni esempi</a:t>
            </a:r>
            <a:r>
              <a:rPr lang="it-IT" sz="1400" dirty="0">
                <a:solidFill>
                  <a:schemeClr val="accent1">
                    <a:lumMod val="50000"/>
                  </a:schemeClr>
                </a:solidFill>
              </a:rPr>
              <a:t> concreti degli impatti sulle attività operative del personale delle segreterie scolastiche e uffici territoriali:</a:t>
            </a:r>
          </a:p>
        </p:txBody>
      </p:sp>
      <p:sp>
        <p:nvSpPr>
          <p:cNvPr id="12" name="Rettangolo 11">
            <a:extLst>
              <a:ext uri="{FF2B5EF4-FFF2-40B4-BE49-F238E27FC236}">
                <a16:creationId xmlns:a16="http://schemas.microsoft.com/office/drawing/2014/main" xmlns="" id="{6E319899-3819-BFCB-B323-99EAE24D031F}"/>
              </a:ext>
            </a:extLst>
          </p:cNvPr>
          <p:cNvSpPr/>
          <p:nvPr/>
        </p:nvSpPr>
        <p:spPr>
          <a:xfrm>
            <a:off x="314574" y="2035164"/>
            <a:ext cx="11388099" cy="945959"/>
          </a:xfrm>
          <a:prstGeom prst="rect">
            <a:avLst/>
          </a:prstGeom>
          <a:solidFill>
            <a:srgbClr val="DAE3F3">
              <a:alpha val="60000"/>
            </a:srgbClr>
          </a:solidFill>
          <a:ln>
            <a:noFill/>
          </a:ln>
          <a:effectLst>
            <a:outerShdw blurRad="50800" dist="38100" dir="2700000" algn="tl" rotWithShape="0">
              <a:schemeClr val="bg2">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a:solidFill>
                <a:schemeClr val="bg1"/>
              </a:solidFill>
            </a:endParaRPr>
          </a:p>
        </p:txBody>
      </p:sp>
      <p:sp>
        <p:nvSpPr>
          <p:cNvPr id="13" name="Rettangolo 12">
            <a:extLst>
              <a:ext uri="{FF2B5EF4-FFF2-40B4-BE49-F238E27FC236}">
                <a16:creationId xmlns:a16="http://schemas.microsoft.com/office/drawing/2014/main" xmlns="" id="{A7C3FDB8-BFC4-FAA1-4AB0-0F0A6EE21C3A}"/>
              </a:ext>
            </a:extLst>
          </p:cNvPr>
          <p:cNvSpPr/>
          <p:nvPr/>
        </p:nvSpPr>
        <p:spPr>
          <a:xfrm>
            <a:off x="314574" y="4217017"/>
            <a:ext cx="11388099" cy="966146"/>
          </a:xfrm>
          <a:prstGeom prst="rect">
            <a:avLst/>
          </a:prstGeom>
          <a:solidFill>
            <a:srgbClr val="DAE3F3">
              <a:alpha val="60000"/>
            </a:srgbClr>
          </a:solidFill>
          <a:ln>
            <a:noFill/>
          </a:ln>
          <a:effectLst>
            <a:outerShdw blurRad="50800" dist="38100" dir="2700000" algn="tl" rotWithShape="0">
              <a:schemeClr val="bg2">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a:solidFill>
                <a:schemeClr val="bg1"/>
              </a:solidFill>
            </a:endParaRPr>
          </a:p>
        </p:txBody>
      </p:sp>
      <p:sp>
        <p:nvSpPr>
          <p:cNvPr id="25" name="CasellaDiTesto 24">
            <a:extLst>
              <a:ext uri="{FF2B5EF4-FFF2-40B4-BE49-F238E27FC236}">
                <a16:creationId xmlns:a16="http://schemas.microsoft.com/office/drawing/2014/main" xmlns="" id="{4DFC2576-D025-BA0E-0F18-92D72120FCF7}"/>
              </a:ext>
            </a:extLst>
          </p:cNvPr>
          <p:cNvSpPr txBox="1"/>
          <p:nvPr/>
        </p:nvSpPr>
        <p:spPr>
          <a:xfrm>
            <a:off x="351151" y="62306"/>
            <a:ext cx="7448965" cy="885825"/>
          </a:xfrm>
          <a:prstGeom prst="rect">
            <a:avLst/>
          </a:prstGeom>
          <a:noFill/>
        </p:spPr>
        <p:txBody>
          <a:bodyPr wrap="square" lIns="54610" tIns="54610" rIns="54610" bIns="54610" rtlCol="0" anchor="ctr">
            <a:no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it-IT" sz="2000" b="1" dirty="0">
                <a:solidFill>
                  <a:srgbClr val="002060"/>
                </a:solidFill>
                <a:latin typeface="Arial"/>
              </a:rPr>
              <a:t>Soluzione in corso di definizione con INPS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it-IT" sz="2000" dirty="0">
                <a:solidFill>
                  <a:srgbClr val="002060"/>
                </a:solidFill>
                <a:latin typeface="Arial"/>
              </a:rPr>
              <a:t>Principali novità introdotte</a:t>
            </a:r>
            <a:endParaRPr kumimoji="0" lang="it-IT" sz="2000" u="none" strike="noStrike" kern="1200" cap="none" spc="0" normalizeH="0" baseline="0" noProof="0" dirty="0">
              <a:ln>
                <a:noFill/>
              </a:ln>
              <a:solidFill>
                <a:srgbClr val="002060"/>
              </a:solidFill>
              <a:effectLst/>
              <a:uLnTx/>
              <a:uFillTx/>
              <a:latin typeface="Arial"/>
              <a:ea typeface="+mn-ea"/>
              <a:cs typeface="+mn-cs"/>
            </a:endParaRPr>
          </a:p>
        </p:txBody>
      </p:sp>
      <p:sp>
        <p:nvSpPr>
          <p:cNvPr id="10" name="Rettangolo 9">
            <a:extLst>
              <a:ext uri="{FF2B5EF4-FFF2-40B4-BE49-F238E27FC236}">
                <a16:creationId xmlns:a16="http://schemas.microsoft.com/office/drawing/2014/main" xmlns="" id="{3F1323AF-FC38-02AA-D88C-4DBDA555B635}"/>
              </a:ext>
            </a:extLst>
          </p:cNvPr>
          <p:cNvSpPr/>
          <p:nvPr/>
        </p:nvSpPr>
        <p:spPr>
          <a:xfrm>
            <a:off x="5583452" y="2033362"/>
            <a:ext cx="6105816" cy="954107"/>
          </a:xfrm>
          <a:prstGeom prst="rect">
            <a:avLst/>
          </a:prstGeom>
          <a:noFill/>
        </p:spPr>
        <p:txBody>
          <a:bodyPr wrap="square" anchor="ctr">
            <a:spAutoFit/>
          </a:bodyPr>
          <a:lstStyle/>
          <a:p>
            <a:pPr algn="just">
              <a:spcBef>
                <a:spcPts val="600"/>
              </a:spcBef>
              <a:spcAft>
                <a:spcPts val="600"/>
              </a:spcAft>
            </a:pPr>
            <a:r>
              <a:rPr lang="it-IT" sz="1400" i="1" dirty="0">
                <a:solidFill>
                  <a:schemeClr val="accent1">
                    <a:lumMod val="50000"/>
                  </a:schemeClr>
                </a:solidFill>
              </a:rPr>
              <a:t>Il personale dovrà utilizzare solo SIDI, non più </a:t>
            </a:r>
            <a:r>
              <a:rPr lang="it-IT" sz="1400" i="1" dirty="0" err="1">
                <a:solidFill>
                  <a:schemeClr val="accent1">
                    <a:lumMod val="50000"/>
                  </a:schemeClr>
                </a:solidFill>
              </a:rPr>
              <a:t>Passweb</a:t>
            </a:r>
            <a:r>
              <a:rPr lang="it-IT" sz="1400" i="1" dirty="0">
                <a:solidFill>
                  <a:schemeClr val="accent1">
                    <a:lumMod val="50000"/>
                  </a:schemeClr>
                </a:solidFill>
              </a:rPr>
              <a:t>. Non sarà più necessario effettuare le operazioni di autenticazione (tramite invio di una PEC) e successiva abilitazione del profilo (recandosi fisicamente presso la sede INPS competente).</a:t>
            </a:r>
            <a:endParaRPr lang="it-IT" sz="1400" dirty="0">
              <a:solidFill>
                <a:schemeClr val="accent1">
                  <a:lumMod val="50000"/>
                </a:schemeClr>
              </a:solidFill>
            </a:endParaRPr>
          </a:p>
        </p:txBody>
      </p:sp>
      <p:sp>
        <p:nvSpPr>
          <p:cNvPr id="14" name="CasellaDiTesto 13">
            <a:extLst>
              <a:ext uri="{FF2B5EF4-FFF2-40B4-BE49-F238E27FC236}">
                <a16:creationId xmlns:a16="http://schemas.microsoft.com/office/drawing/2014/main" xmlns="" id="{3EAE8405-150F-2076-1FBF-886E1EEA9543}"/>
              </a:ext>
            </a:extLst>
          </p:cNvPr>
          <p:cNvSpPr txBox="1"/>
          <p:nvPr/>
        </p:nvSpPr>
        <p:spPr>
          <a:xfrm>
            <a:off x="577004" y="2338238"/>
            <a:ext cx="4638098" cy="307777"/>
          </a:xfrm>
          <a:prstGeom prst="rect">
            <a:avLst/>
          </a:prstGeom>
          <a:noFill/>
        </p:spPr>
        <p:txBody>
          <a:bodyPr wrap="square" anchor="ctr">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Interoperabilità</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 tra i sistemi SIDI e </a:t>
            </a:r>
            <a:r>
              <a:rPr kumimoji="0" lang="it-IT" sz="1400" i="0" u="none" strike="noStrike" kern="1200" cap="none" spc="0" normalizeH="0" baseline="0" noProof="0" dirty="0" err="1">
                <a:ln>
                  <a:noFill/>
                </a:ln>
                <a:solidFill>
                  <a:srgbClr val="5B9BD5">
                    <a:lumMod val="50000"/>
                  </a:srgbClr>
                </a:solidFill>
                <a:effectLst/>
                <a:uLnTx/>
                <a:uFillTx/>
                <a:latin typeface="Arial"/>
                <a:ea typeface="+mn-ea"/>
                <a:cs typeface="+mn-cs"/>
              </a:rPr>
              <a:t>Passweb</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a:t>
            </a:r>
          </a:p>
        </p:txBody>
      </p:sp>
      <p:sp>
        <p:nvSpPr>
          <p:cNvPr id="15" name="Rectangle 33">
            <a:extLst>
              <a:ext uri="{FF2B5EF4-FFF2-40B4-BE49-F238E27FC236}">
                <a16:creationId xmlns:a16="http://schemas.microsoft.com/office/drawing/2014/main" xmlns="" id="{313BD00E-1281-DC43-5524-679CECAA9A37}"/>
              </a:ext>
            </a:extLst>
          </p:cNvPr>
          <p:cNvSpPr/>
          <p:nvPr/>
        </p:nvSpPr>
        <p:spPr>
          <a:xfrm>
            <a:off x="1779672" y="1736877"/>
            <a:ext cx="2232762" cy="2663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it-IT" b="1" i="1" cap="small" dirty="0">
                <a:solidFill>
                  <a:srgbClr val="0091DA"/>
                </a:solidFill>
                <a:latin typeface="Titillium Web" panose="00000500000000000000" pitchFamily="2" charset="0"/>
                <a:cs typeface="Times New Roman" panose="02020603050405020304" pitchFamily="18" charset="0"/>
              </a:rPr>
              <a:t>Principali novità</a:t>
            </a:r>
          </a:p>
        </p:txBody>
      </p:sp>
      <p:sp>
        <p:nvSpPr>
          <p:cNvPr id="16" name="Rectangle 49">
            <a:extLst>
              <a:ext uri="{FF2B5EF4-FFF2-40B4-BE49-F238E27FC236}">
                <a16:creationId xmlns:a16="http://schemas.microsoft.com/office/drawing/2014/main" xmlns="" id="{E0460F35-5B79-7F04-016D-F4C655E330B4}"/>
              </a:ext>
            </a:extLst>
          </p:cNvPr>
          <p:cNvSpPr/>
          <p:nvPr/>
        </p:nvSpPr>
        <p:spPr>
          <a:xfrm>
            <a:off x="7253332" y="1736877"/>
            <a:ext cx="2766056" cy="2663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it-IT" b="1" i="1" cap="small" dirty="0">
                <a:solidFill>
                  <a:srgbClr val="0091DA"/>
                </a:solidFill>
                <a:latin typeface="Titillium Web" panose="00000500000000000000" pitchFamily="2" charset="0"/>
                <a:cs typeface="Times New Roman" panose="02020603050405020304" pitchFamily="18" charset="0"/>
              </a:rPr>
              <a:t>Esempi concreti</a:t>
            </a:r>
          </a:p>
        </p:txBody>
      </p:sp>
      <p:sp>
        <p:nvSpPr>
          <p:cNvPr id="2" name="CasellaDiTesto 1">
            <a:extLst>
              <a:ext uri="{FF2B5EF4-FFF2-40B4-BE49-F238E27FC236}">
                <a16:creationId xmlns:a16="http://schemas.microsoft.com/office/drawing/2014/main" xmlns="" id="{622626D2-3BBE-81CC-C7C7-8D136214C26C}"/>
              </a:ext>
            </a:extLst>
          </p:cNvPr>
          <p:cNvSpPr txBox="1"/>
          <p:nvPr/>
        </p:nvSpPr>
        <p:spPr>
          <a:xfrm>
            <a:off x="577004" y="3338726"/>
            <a:ext cx="4644220" cy="523220"/>
          </a:xfrm>
          <a:prstGeom prst="rect">
            <a:avLst/>
          </a:prstGeom>
          <a:noFill/>
        </p:spPr>
        <p:txBody>
          <a:bodyPr wrap="square" anchor="ctr">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Confronto automatico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tra i dati relativi ai periodi di servizio presenti sui due sistemi.</a:t>
            </a:r>
          </a:p>
        </p:txBody>
      </p:sp>
      <p:sp>
        <p:nvSpPr>
          <p:cNvPr id="3" name="CasellaDiTesto 2">
            <a:extLst>
              <a:ext uri="{FF2B5EF4-FFF2-40B4-BE49-F238E27FC236}">
                <a16:creationId xmlns:a16="http://schemas.microsoft.com/office/drawing/2014/main" xmlns="" id="{7573ACC3-8192-1D9D-3074-FBAF55481CFF}"/>
              </a:ext>
            </a:extLst>
          </p:cNvPr>
          <p:cNvSpPr txBox="1"/>
          <p:nvPr/>
        </p:nvSpPr>
        <p:spPr>
          <a:xfrm>
            <a:off x="577004" y="4330758"/>
            <a:ext cx="4644220" cy="738664"/>
          </a:xfrm>
          <a:prstGeom prst="rect">
            <a:avLst/>
          </a:prstGeom>
          <a:noFill/>
        </p:spPr>
        <p:txBody>
          <a:bodyPr wrap="square" anchor="ctr">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Acquisizione e calcolo automatico da parte dell’INPS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di alcuni dati particolarmente rilevanti e complessi (anche tramite ulteriori base dati di altre PPAA).</a:t>
            </a:r>
          </a:p>
        </p:txBody>
      </p:sp>
      <p:sp>
        <p:nvSpPr>
          <p:cNvPr id="4" name="CasellaDiTesto 3">
            <a:extLst>
              <a:ext uri="{FF2B5EF4-FFF2-40B4-BE49-F238E27FC236}">
                <a16:creationId xmlns:a16="http://schemas.microsoft.com/office/drawing/2014/main" xmlns="" id="{7A497E0F-39E8-9B55-C6B8-F72872822850}"/>
              </a:ext>
            </a:extLst>
          </p:cNvPr>
          <p:cNvSpPr txBox="1"/>
          <p:nvPr/>
        </p:nvSpPr>
        <p:spPr>
          <a:xfrm>
            <a:off x="577004" y="5413755"/>
            <a:ext cx="4644220" cy="738664"/>
          </a:xfrm>
          <a:prstGeom prst="rect">
            <a:avLst/>
          </a:prstGeom>
          <a:noFill/>
        </p:spPr>
        <p:txBody>
          <a:bodyPr wrap="square" anchor="ctr">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Possibilità di acquisire su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sistema SIDI </a:t>
            </a: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la documentazione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relativa alle pratiche </a:t>
            </a: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ante-subentro</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 </a:t>
            </a:r>
            <a:r>
              <a:rPr kumimoji="0" lang="it-IT" sz="1400" b="1" i="0" u="none" strike="noStrike" kern="1200" cap="none" spc="0" normalizeH="0" baseline="0" noProof="0" dirty="0">
                <a:ln>
                  <a:noFill/>
                </a:ln>
                <a:solidFill>
                  <a:srgbClr val="5B9BD5">
                    <a:lumMod val="50000"/>
                  </a:srgbClr>
                </a:solidFill>
                <a:effectLst/>
                <a:uLnTx/>
                <a:uFillTx/>
                <a:latin typeface="Arial"/>
                <a:ea typeface="+mn-ea"/>
                <a:cs typeface="+mn-cs"/>
              </a:rPr>
              <a:t>e trasmissione automatica </a:t>
            </a:r>
            <a:r>
              <a:rPr kumimoji="0" lang="it-IT" sz="1400" i="0" u="none" strike="noStrike" kern="1200" cap="none" spc="0" normalizeH="0" baseline="0" noProof="0" dirty="0">
                <a:ln>
                  <a:noFill/>
                </a:ln>
                <a:solidFill>
                  <a:srgbClr val="5B9BD5">
                    <a:lumMod val="50000"/>
                  </a:srgbClr>
                </a:solidFill>
                <a:effectLst/>
                <a:uLnTx/>
                <a:uFillTx/>
                <a:latin typeface="Arial"/>
                <a:ea typeface="+mn-ea"/>
                <a:cs typeface="+mn-cs"/>
              </a:rPr>
              <a:t>all’INPS.</a:t>
            </a:r>
          </a:p>
        </p:txBody>
      </p:sp>
      <p:sp>
        <p:nvSpPr>
          <p:cNvPr id="6" name="Rettangolo 5">
            <a:extLst>
              <a:ext uri="{FF2B5EF4-FFF2-40B4-BE49-F238E27FC236}">
                <a16:creationId xmlns:a16="http://schemas.microsoft.com/office/drawing/2014/main" xmlns="" id="{2AA3739D-E242-027C-D624-4BFD4AB59E81}"/>
              </a:ext>
            </a:extLst>
          </p:cNvPr>
          <p:cNvSpPr/>
          <p:nvPr/>
        </p:nvSpPr>
        <p:spPr>
          <a:xfrm>
            <a:off x="5583452" y="2963329"/>
            <a:ext cx="6105816" cy="1255728"/>
          </a:xfrm>
          <a:prstGeom prst="rect">
            <a:avLst/>
          </a:prstGeom>
          <a:noFill/>
        </p:spPr>
        <p:txBody>
          <a:bodyPr wrap="square" anchor="ctr">
            <a:spAutoFit/>
          </a:bodyPr>
          <a:lstStyle/>
          <a:p>
            <a:pPr algn="just">
              <a:lnSpc>
                <a:spcPct val="90000"/>
              </a:lnSpc>
              <a:spcBef>
                <a:spcPts val="600"/>
              </a:spcBef>
              <a:spcAft>
                <a:spcPts val="600"/>
              </a:spcAft>
            </a:pPr>
            <a:r>
              <a:rPr lang="it-IT" sz="1400" i="1" dirty="0">
                <a:solidFill>
                  <a:schemeClr val="accent1">
                    <a:lumMod val="50000"/>
                  </a:schemeClr>
                </a:solidFill>
              </a:rPr>
              <a:t>Il personale non dovrà effettuare il confronto manuale dei dati operando a video su due sistemi e validando periodo per periodo la posizione assicurativa. Il personale dovrà intervenire solo su segnalazione dell’INPS quando effettivamente necessario come ad esempio in caso di incongruenze (fermi restando la corretta ricostruzione di carriera e l’aggiornamento del SIDI).</a:t>
            </a:r>
          </a:p>
        </p:txBody>
      </p:sp>
      <p:sp>
        <p:nvSpPr>
          <p:cNvPr id="7" name="Rettangolo 6">
            <a:extLst>
              <a:ext uri="{FF2B5EF4-FFF2-40B4-BE49-F238E27FC236}">
                <a16:creationId xmlns:a16="http://schemas.microsoft.com/office/drawing/2014/main" xmlns="" id="{7CAC3C37-CE2C-40E3-40B9-393ED0256CB5}"/>
              </a:ext>
            </a:extLst>
          </p:cNvPr>
          <p:cNvSpPr/>
          <p:nvPr/>
        </p:nvSpPr>
        <p:spPr>
          <a:xfrm>
            <a:off x="5583452" y="4223037"/>
            <a:ext cx="6105816" cy="954107"/>
          </a:xfrm>
          <a:prstGeom prst="rect">
            <a:avLst/>
          </a:prstGeom>
          <a:noFill/>
        </p:spPr>
        <p:txBody>
          <a:bodyPr wrap="square" anchor="ctr">
            <a:spAutoFit/>
          </a:bodyPr>
          <a:lstStyle/>
          <a:p>
            <a:pPr algn="just">
              <a:spcBef>
                <a:spcPts val="600"/>
              </a:spcBef>
              <a:spcAft>
                <a:spcPts val="600"/>
              </a:spcAft>
            </a:pPr>
            <a:r>
              <a:rPr lang="it-IT" sz="1400" i="1" dirty="0">
                <a:solidFill>
                  <a:schemeClr val="accent1">
                    <a:lumMod val="50000"/>
                  </a:schemeClr>
                </a:solidFill>
              </a:rPr>
              <a:t>Non dovranno più essere calcolati, inseriti o verificati manualmente dalle segreterie scolastiche i dati relativi, ad esempio, a casse previdenziali,  regime di fine servizio, retribuzione imponibile, ultimo miglio pensione, TFR, TFS.</a:t>
            </a:r>
          </a:p>
        </p:txBody>
      </p:sp>
      <p:sp>
        <p:nvSpPr>
          <p:cNvPr id="8" name="Rettangolo 7">
            <a:extLst>
              <a:ext uri="{FF2B5EF4-FFF2-40B4-BE49-F238E27FC236}">
                <a16:creationId xmlns:a16="http://schemas.microsoft.com/office/drawing/2014/main" xmlns="" id="{6E0D7669-2E61-63EF-D98A-62D54DF69827}"/>
              </a:ext>
            </a:extLst>
          </p:cNvPr>
          <p:cNvSpPr/>
          <p:nvPr/>
        </p:nvSpPr>
        <p:spPr>
          <a:xfrm>
            <a:off x="5583452" y="5189168"/>
            <a:ext cx="6105816" cy="1169551"/>
          </a:xfrm>
          <a:prstGeom prst="rect">
            <a:avLst/>
          </a:prstGeom>
          <a:noFill/>
        </p:spPr>
        <p:txBody>
          <a:bodyPr wrap="square" anchor="ctr">
            <a:spAutoFit/>
          </a:bodyPr>
          <a:lstStyle/>
          <a:p>
            <a:pPr algn="just">
              <a:spcBef>
                <a:spcPts val="600"/>
              </a:spcBef>
              <a:spcAft>
                <a:spcPts val="600"/>
              </a:spcAft>
            </a:pPr>
            <a:r>
              <a:rPr lang="it-IT" sz="1400" i="1" dirty="0">
                <a:solidFill>
                  <a:schemeClr val="accent1">
                    <a:lumMod val="50000"/>
                  </a:schemeClr>
                </a:solidFill>
              </a:rPr>
              <a:t>Il personale non dovrà più trasmettere tramite PEC all’INPS e/o caricare su </a:t>
            </a:r>
            <a:r>
              <a:rPr lang="it-IT" sz="1400" i="1" dirty="0" err="1">
                <a:solidFill>
                  <a:schemeClr val="accent1">
                    <a:lumMod val="50000"/>
                  </a:schemeClr>
                </a:solidFill>
              </a:rPr>
              <a:t>Passweb</a:t>
            </a:r>
            <a:r>
              <a:rPr lang="it-IT" sz="1400" i="1" dirty="0">
                <a:solidFill>
                  <a:schemeClr val="accent1">
                    <a:lumMod val="50000"/>
                  </a:schemeClr>
                </a:solidFill>
              </a:rPr>
              <a:t> i provvedimenti</a:t>
            </a:r>
            <a:r>
              <a:rPr kumimoji="0" lang="it-IT" sz="1400" i="1" u="none" strike="noStrike" kern="1200" cap="none" spc="0" normalizeH="0" baseline="0" noProof="0" dirty="0">
                <a:ln>
                  <a:noFill/>
                </a:ln>
                <a:solidFill>
                  <a:srgbClr val="5B9BD5">
                    <a:lumMod val="50000"/>
                  </a:srgbClr>
                </a:solidFill>
                <a:effectLst/>
                <a:uLnTx/>
                <a:uFillTx/>
                <a:latin typeface="Arial"/>
                <a:ea typeface="+mn-ea"/>
                <a:cs typeface="+mn-cs"/>
              </a:rPr>
              <a:t> di riscatto, ricongiunzione e computo ante-subentro</a:t>
            </a:r>
            <a:r>
              <a:rPr lang="it-IT" sz="1400" i="1" dirty="0">
                <a:solidFill>
                  <a:schemeClr val="accent1">
                    <a:lumMod val="50000"/>
                  </a:schemeClr>
                </a:solidFill>
              </a:rPr>
              <a:t>, ma li caricherà esclusivamente sulle funzioni SIDI. La lettura dei dati dei provvedimenti caricati avverrà sull’HUB tramite l’ausilio di un software per la lettura ottica.</a:t>
            </a:r>
          </a:p>
        </p:txBody>
      </p:sp>
      <p:sp>
        <p:nvSpPr>
          <p:cNvPr id="18" name="CasellaDiTesto 17">
            <a:extLst>
              <a:ext uri="{FF2B5EF4-FFF2-40B4-BE49-F238E27FC236}">
                <a16:creationId xmlns:a16="http://schemas.microsoft.com/office/drawing/2014/main" xmlns="" id="{AD3254FB-CCE6-CD6C-1403-3987466A21FA}"/>
              </a:ext>
            </a:extLst>
          </p:cNvPr>
          <p:cNvSpPr txBox="1"/>
          <p:nvPr/>
        </p:nvSpPr>
        <p:spPr>
          <a:xfrm>
            <a:off x="90845" y="2268535"/>
            <a:ext cx="455591" cy="447183"/>
          </a:xfrm>
          <a:prstGeom prst="ellipse">
            <a:avLst/>
          </a:prstGeom>
          <a:solidFill>
            <a:schemeClr val="accent5">
              <a:lumMod val="50000"/>
            </a:schemeClr>
          </a:solidFill>
          <a:ln>
            <a:solidFill>
              <a:schemeClr val="accent5">
                <a:lumMod val="50000"/>
              </a:schemeClr>
            </a:solidFill>
          </a:ln>
        </p:spPr>
        <p:txBody>
          <a:bodyPr wrap="square" lIns="54610" tIns="54610" rIns="54610" bIns="54610" rtlCol="0" anchor="ctr">
            <a:noAutofit/>
          </a:bodyPr>
          <a:lstStyle/>
          <a:p>
            <a:pPr algn="ctr">
              <a:spcAft>
                <a:spcPts val="600"/>
              </a:spcAft>
            </a:pPr>
            <a:r>
              <a:rPr lang="it-IT" sz="2000" b="1" i="1" dirty="0">
                <a:solidFill>
                  <a:schemeClr val="bg1"/>
                </a:solidFill>
                <a:latin typeface="Titillium Web" panose="00000500000000000000" pitchFamily="2" charset="0"/>
              </a:rPr>
              <a:t>1.</a:t>
            </a:r>
          </a:p>
        </p:txBody>
      </p:sp>
      <p:sp>
        <p:nvSpPr>
          <p:cNvPr id="19" name="CasellaDiTesto 18">
            <a:extLst>
              <a:ext uri="{FF2B5EF4-FFF2-40B4-BE49-F238E27FC236}">
                <a16:creationId xmlns:a16="http://schemas.microsoft.com/office/drawing/2014/main" xmlns="" id="{4ACD036C-A64E-E8B4-5253-E60E701DA033}"/>
              </a:ext>
            </a:extLst>
          </p:cNvPr>
          <p:cNvSpPr txBox="1"/>
          <p:nvPr/>
        </p:nvSpPr>
        <p:spPr>
          <a:xfrm>
            <a:off x="110092" y="3376745"/>
            <a:ext cx="455591" cy="447183"/>
          </a:xfrm>
          <a:prstGeom prst="ellipse">
            <a:avLst/>
          </a:prstGeom>
          <a:solidFill>
            <a:schemeClr val="accent5">
              <a:lumMod val="50000"/>
            </a:schemeClr>
          </a:solidFill>
          <a:ln>
            <a:solidFill>
              <a:schemeClr val="accent5">
                <a:lumMod val="50000"/>
              </a:schemeClr>
            </a:solidFill>
          </a:ln>
        </p:spPr>
        <p:txBody>
          <a:bodyPr wrap="square" lIns="54610" tIns="54610" rIns="54610" bIns="54610" rtlCol="0" anchor="ctr">
            <a:noAutofit/>
          </a:bodyPr>
          <a:lstStyle/>
          <a:p>
            <a:pPr algn="ctr">
              <a:spcAft>
                <a:spcPts val="600"/>
              </a:spcAft>
            </a:pPr>
            <a:r>
              <a:rPr lang="it-IT" sz="2000" b="1" i="1" dirty="0">
                <a:solidFill>
                  <a:schemeClr val="bg1"/>
                </a:solidFill>
                <a:latin typeface="Titillium Web" panose="00000500000000000000" pitchFamily="2" charset="0"/>
              </a:rPr>
              <a:t>2.</a:t>
            </a:r>
          </a:p>
        </p:txBody>
      </p:sp>
      <p:sp>
        <p:nvSpPr>
          <p:cNvPr id="21" name="CasellaDiTesto 20">
            <a:extLst>
              <a:ext uri="{FF2B5EF4-FFF2-40B4-BE49-F238E27FC236}">
                <a16:creationId xmlns:a16="http://schemas.microsoft.com/office/drawing/2014/main" xmlns="" id="{B177FCDF-C2FC-7CA0-FE0D-A82A6EE417F1}"/>
              </a:ext>
            </a:extLst>
          </p:cNvPr>
          <p:cNvSpPr txBox="1"/>
          <p:nvPr/>
        </p:nvSpPr>
        <p:spPr>
          <a:xfrm>
            <a:off x="90842" y="4476499"/>
            <a:ext cx="455591" cy="447183"/>
          </a:xfrm>
          <a:prstGeom prst="ellipse">
            <a:avLst/>
          </a:prstGeom>
          <a:solidFill>
            <a:schemeClr val="accent5">
              <a:lumMod val="50000"/>
            </a:schemeClr>
          </a:solidFill>
          <a:ln>
            <a:solidFill>
              <a:schemeClr val="accent5">
                <a:lumMod val="50000"/>
              </a:schemeClr>
            </a:solidFill>
          </a:ln>
        </p:spPr>
        <p:txBody>
          <a:bodyPr wrap="square" lIns="54610" tIns="54610" rIns="54610" bIns="54610" rtlCol="0" anchor="ctr">
            <a:noAutofit/>
          </a:bodyPr>
          <a:lstStyle/>
          <a:p>
            <a:pPr algn="ctr">
              <a:spcAft>
                <a:spcPts val="600"/>
              </a:spcAft>
            </a:pPr>
            <a:r>
              <a:rPr lang="it-IT" sz="2000" b="1" i="1" dirty="0">
                <a:solidFill>
                  <a:schemeClr val="bg1"/>
                </a:solidFill>
                <a:latin typeface="Titillium Web" panose="00000500000000000000" pitchFamily="2" charset="0"/>
              </a:rPr>
              <a:t>3.</a:t>
            </a:r>
          </a:p>
        </p:txBody>
      </p:sp>
      <p:sp>
        <p:nvSpPr>
          <p:cNvPr id="22" name="CasellaDiTesto 21">
            <a:extLst>
              <a:ext uri="{FF2B5EF4-FFF2-40B4-BE49-F238E27FC236}">
                <a16:creationId xmlns:a16="http://schemas.microsoft.com/office/drawing/2014/main" xmlns="" id="{C70C8D8F-9343-A366-E6BD-817F0BFF2598}"/>
              </a:ext>
            </a:extLst>
          </p:cNvPr>
          <p:cNvSpPr txBox="1"/>
          <p:nvPr/>
        </p:nvSpPr>
        <p:spPr>
          <a:xfrm>
            <a:off x="90841" y="5559496"/>
            <a:ext cx="455591" cy="447183"/>
          </a:xfrm>
          <a:prstGeom prst="ellipse">
            <a:avLst/>
          </a:prstGeom>
          <a:solidFill>
            <a:schemeClr val="accent5">
              <a:lumMod val="50000"/>
            </a:schemeClr>
          </a:solidFill>
          <a:ln>
            <a:solidFill>
              <a:schemeClr val="accent5">
                <a:lumMod val="50000"/>
              </a:schemeClr>
            </a:solidFill>
          </a:ln>
        </p:spPr>
        <p:txBody>
          <a:bodyPr wrap="square" lIns="54610" tIns="54610" rIns="54610" bIns="54610" rtlCol="0" anchor="ctr">
            <a:noAutofit/>
          </a:bodyPr>
          <a:lstStyle/>
          <a:p>
            <a:pPr algn="ctr">
              <a:spcAft>
                <a:spcPts val="600"/>
              </a:spcAft>
            </a:pPr>
            <a:r>
              <a:rPr lang="it-IT" sz="2000" b="1" i="1" dirty="0">
                <a:solidFill>
                  <a:schemeClr val="bg1"/>
                </a:solidFill>
                <a:latin typeface="Titillium Web" panose="00000500000000000000" pitchFamily="2" charset="0"/>
              </a:rPr>
              <a:t>4.</a:t>
            </a:r>
          </a:p>
        </p:txBody>
      </p:sp>
      <p:sp>
        <p:nvSpPr>
          <p:cNvPr id="24" name="Freccia a gallone 23">
            <a:extLst>
              <a:ext uri="{FF2B5EF4-FFF2-40B4-BE49-F238E27FC236}">
                <a16:creationId xmlns:a16="http://schemas.microsoft.com/office/drawing/2014/main" xmlns="" id="{EB0EAA64-AB89-BCD0-0B68-C69F80630FB2}"/>
              </a:ext>
            </a:extLst>
          </p:cNvPr>
          <p:cNvSpPr/>
          <p:nvPr/>
        </p:nvSpPr>
        <p:spPr>
          <a:xfrm>
            <a:off x="5325845" y="5641623"/>
            <a:ext cx="171274" cy="282928"/>
          </a:xfrm>
          <a:prstGeom prst="chevron">
            <a:avLst/>
          </a:prstGeom>
          <a:solidFill>
            <a:srgbClr val="2E75B6"/>
          </a:solidFill>
          <a:ln w="12700" cap="flat" cmpd="sng" algn="ctr">
            <a:noFill/>
            <a:prstDash val="solid"/>
            <a:miter lim="800000"/>
          </a:ln>
          <a:effectLst/>
        </p:spPr>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Freccia a gallone 25">
            <a:extLst>
              <a:ext uri="{FF2B5EF4-FFF2-40B4-BE49-F238E27FC236}">
                <a16:creationId xmlns:a16="http://schemas.microsoft.com/office/drawing/2014/main" xmlns="" id="{4E56C82D-1105-1B49-EBE1-39119107137E}"/>
              </a:ext>
            </a:extLst>
          </p:cNvPr>
          <p:cNvSpPr/>
          <p:nvPr/>
        </p:nvSpPr>
        <p:spPr>
          <a:xfrm>
            <a:off x="5325845" y="4558626"/>
            <a:ext cx="171274" cy="282928"/>
          </a:xfrm>
          <a:prstGeom prst="chevron">
            <a:avLst/>
          </a:prstGeom>
          <a:solidFill>
            <a:srgbClr val="81B2DF"/>
          </a:solidFill>
          <a:ln w="12700" cap="flat" cmpd="sng" algn="ctr">
            <a:noFill/>
            <a:prstDash val="solid"/>
            <a:miter lim="800000"/>
          </a:ln>
          <a:effectLst/>
        </p:spPr>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Freccia a gallone 27">
            <a:extLst>
              <a:ext uri="{FF2B5EF4-FFF2-40B4-BE49-F238E27FC236}">
                <a16:creationId xmlns:a16="http://schemas.microsoft.com/office/drawing/2014/main" xmlns="" id="{8B6F11ED-E5C0-1DDA-7539-D2E5566EAEA6}"/>
              </a:ext>
            </a:extLst>
          </p:cNvPr>
          <p:cNvSpPr/>
          <p:nvPr/>
        </p:nvSpPr>
        <p:spPr>
          <a:xfrm>
            <a:off x="5325845" y="3458872"/>
            <a:ext cx="171274" cy="282928"/>
          </a:xfrm>
          <a:prstGeom prst="chevron">
            <a:avLst/>
          </a:prstGeom>
          <a:solidFill>
            <a:srgbClr val="109D9B"/>
          </a:solidFill>
          <a:ln w="12700" cap="flat" cmpd="sng" algn="ctr">
            <a:noFill/>
            <a:prstDash val="solid"/>
            <a:miter lim="800000"/>
          </a:ln>
          <a:effectLst/>
        </p:spPr>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Freccia a gallone 28">
            <a:extLst>
              <a:ext uri="{FF2B5EF4-FFF2-40B4-BE49-F238E27FC236}">
                <a16:creationId xmlns:a16="http://schemas.microsoft.com/office/drawing/2014/main" xmlns="" id="{E8F861B8-6704-CDC1-901A-AE00FEA1B5C5}"/>
              </a:ext>
            </a:extLst>
          </p:cNvPr>
          <p:cNvSpPr/>
          <p:nvPr/>
        </p:nvSpPr>
        <p:spPr>
          <a:xfrm>
            <a:off x="5325845" y="2373718"/>
            <a:ext cx="171274" cy="282928"/>
          </a:xfrm>
          <a:prstGeom prst="chevron">
            <a:avLst/>
          </a:prstGeom>
          <a:solidFill>
            <a:srgbClr val="2C5871"/>
          </a:solidFill>
          <a:ln w="12700" cap="flat" cmpd="sng" algn="ctr">
            <a:noFill/>
            <a:prstDash val="solid"/>
            <a:miter lim="800000"/>
          </a:ln>
          <a:effectLst/>
        </p:spPr>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90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2164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xmlns="" id="{B668E57A-2433-44B8-D72A-D0B769A1062C}"/>
              </a:ext>
            </a:extLst>
          </p:cNvPr>
          <p:cNvSpPr txBox="1"/>
          <p:nvPr/>
        </p:nvSpPr>
        <p:spPr>
          <a:xfrm>
            <a:off x="351151" y="62306"/>
            <a:ext cx="6744593" cy="885825"/>
          </a:xfrm>
          <a:prstGeom prst="rect">
            <a:avLst/>
          </a:prstGeom>
          <a:noFill/>
        </p:spPr>
        <p:txBody>
          <a:bodyPr wrap="square" lIns="54610" tIns="54610" rIns="54610" bIns="54610" rtlCol="0" anchor="ctr">
            <a:noAutofit/>
          </a:bodyPr>
          <a:lstStyle/>
          <a:p>
            <a:pPr algn="just">
              <a:spcAft>
                <a:spcPts val="600"/>
              </a:spcAft>
              <a:defRPr/>
            </a:pPr>
            <a:r>
              <a:rPr lang="it-IT" sz="2000" b="1" dirty="0">
                <a:solidFill>
                  <a:srgbClr val="002060"/>
                </a:solidFill>
                <a:latin typeface="Arial"/>
              </a:rPr>
              <a:t>Soluzione in corso di definizione con INPS</a:t>
            </a:r>
            <a:endParaRPr kumimoji="0" lang="it-IT" sz="2000" b="1"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it-IT" sz="2000" u="none" strike="noStrike" kern="1200" cap="none" spc="0" normalizeH="0" baseline="0" noProof="0" dirty="0">
                <a:ln>
                  <a:noFill/>
                </a:ln>
                <a:solidFill>
                  <a:srgbClr val="002060"/>
                </a:solidFill>
                <a:effectLst/>
                <a:uLnTx/>
                <a:uFillTx/>
                <a:latin typeface="Arial" pitchFamily="34" charset="0"/>
                <a:ea typeface="+mn-ea"/>
                <a:cs typeface="Arial" pitchFamily="34" charset="0"/>
              </a:rPr>
              <a:t>Benefici attesi</a:t>
            </a:r>
            <a:endParaRPr kumimoji="0" lang="it-IT" sz="2000" u="none" strike="noStrike" kern="1200" cap="none" spc="0" normalizeH="0" baseline="0" noProof="0" dirty="0">
              <a:ln>
                <a:noFill/>
              </a:ln>
              <a:solidFill>
                <a:srgbClr val="002060"/>
              </a:solidFill>
              <a:effectLst/>
              <a:uLnTx/>
              <a:uFillTx/>
              <a:latin typeface="Arial"/>
              <a:ea typeface="+mn-ea"/>
              <a:cs typeface="+mn-cs"/>
            </a:endParaRPr>
          </a:p>
        </p:txBody>
      </p:sp>
      <p:graphicFrame>
        <p:nvGraphicFramePr>
          <p:cNvPr id="10" name="think-cell data - do not delete" hidden="1">
            <a:extLst>
              <a:ext uri="{FF2B5EF4-FFF2-40B4-BE49-F238E27FC236}">
                <a16:creationId xmlns:a16="http://schemas.microsoft.com/office/drawing/2014/main" xmlns="" id="{FEFA294E-DEBD-E957-22C4-36C56CA22F9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Diapositiva think-cell" r:id="rId4" imgW="473" imgH="473" progId="TCLayout.ActiveDocument.1">
                  <p:embed/>
                </p:oleObj>
              </mc:Choice>
              <mc:Fallback>
                <p:oleObj name="Diapositiva think-cell" r:id="rId4" imgW="473" imgH="473" progId="TCLayout.ActiveDocument.1">
                  <p:embed/>
                  <p:pic>
                    <p:nvPicPr>
                      <p:cNvPr id="10" name="think-cell data - do not delete" hidden="1">
                        <a:extLst>
                          <a:ext uri="{FF2B5EF4-FFF2-40B4-BE49-F238E27FC236}">
                            <a16:creationId xmlns:a16="http://schemas.microsoft.com/office/drawing/2014/main" xmlns="" id="{FEFA294E-DEBD-E957-22C4-36C56CA22F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1" name="Connettore diritto 20">
            <a:extLst>
              <a:ext uri="{FF2B5EF4-FFF2-40B4-BE49-F238E27FC236}">
                <a16:creationId xmlns:a16="http://schemas.microsoft.com/office/drawing/2014/main" xmlns="" id="{90ABCF3C-7911-8244-C5C2-60055B2633A4}"/>
              </a:ext>
            </a:extLst>
          </p:cNvPr>
          <p:cNvCxnSpPr>
            <a:cxnSpLocks/>
          </p:cNvCxnSpPr>
          <p:nvPr/>
        </p:nvCxnSpPr>
        <p:spPr>
          <a:xfrm>
            <a:off x="477272" y="1950992"/>
            <a:ext cx="11077792"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xmlns="" id="{F20CBF3E-3F2D-542B-6AD3-53DEDD7643CF}"/>
              </a:ext>
            </a:extLst>
          </p:cNvPr>
          <p:cNvCxnSpPr>
            <a:cxnSpLocks/>
          </p:cNvCxnSpPr>
          <p:nvPr/>
        </p:nvCxnSpPr>
        <p:spPr>
          <a:xfrm>
            <a:off x="477272" y="2878020"/>
            <a:ext cx="11077792"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xmlns="" id="{0E147142-664B-2F1C-58A4-9A67200C45FB}"/>
              </a:ext>
            </a:extLst>
          </p:cNvPr>
          <p:cNvCxnSpPr>
            <a:cxnSpLocks/>
          </p:cNvCxnSpPr>
          <p:nvPr/>
        </p:nvCxnSpPr>
        <p:spPr>
          <a:xfrm>
            <a:off x="477272" y="3805048"/>
            <a:ext cx="11077792" cy="0"/>
          </a:xfrm>
          <a:prstGeom prst="line">
            <a:avLst/>
          </a:prstGeom>
          <a:ln w="28575">
            <a:solidFill>
              <a:srgbClr val="DEEBF7"/>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xmlns="" id="{1D383B77-FE99-7F00-77F2-8E245BDDF96C}"/>
              </a:ext>
            </a:extLst>
          </p:cNvPr>
          <p:cNvGrpSpPr/>
          <p:nvPr/>
        </p:nvGrpSpPr>
        <p:grpSpPr>
          <a:xfrm>
            <a:off x="373122" y="3026622"/>
            <a:ext cx="11159190" cy="629824"/>
            <a:chOff x="373122" y="3071354"/>
            <a:chExt cx="11159190" cy="629824"/>
          </a:xfrm>
        </p:grpSpPr>
        <p:sp>
          <p:nvSpPr>
            <p:cNvPr id="37" name="Rettangolo 36">
              <a:extLst>
                <a:ext uri="{FF2B5EF4-FFF2-40B4-BE49-F238E27FC236}">
                  <a16:creationId xmlns:a16="http://schemas.microsoft.com/office/drawing/2014/main" xmlns="" id="{A44C7753-99FF-52CD-3451-582C789A07EE}"/>
                </a:ext>
              </a:extLst>
            </p:cNvPr>
            <p:cNvSpPr/>
            <p:nvPr/>
          </p:nvSpPr>
          <p:spPr>
            <a:xfrm>
              <a:off x="477272" y="3106811"/>
              <a:ext cx="11055040" cy="559256"/>
            </a:xfrm>
            <a:prstGeom prst="rect">
              <a:avLst/>
            </a:prstGeom>
            <a:noFill/>
          </p:spPr>
          <p:txBody>
            <a:bodyPr wrap="square">
              <a:spAutoFit/>
            </a:bodyPr>
            <a:lstStyle/>
            <a:p>
              <a:pPr marL="539750" algn="just">
                <a:lnSpc>
                  <a:spcPct val="113000"/>
                </a:lnSpc>
                <a:spcBef>
                  <a:spcPts val="1200"/>
                </a:spcBef>
                <a:spcAft>
                  <a:spcPts val="1200"/>
                </a:spcAft>
                <a:defRPr/>
              </a:pPr>
              <a:r>
                <a:rPr lang="it-IT" sz="1400" b="1" u="sng" dirty="0">
                  <a:solidFill>
                    <a:srgbClr val="002060"/>
                  </a:solidFill>
                  <a:highlight>
                    <a:srgbClr val="DEEBF7"/>
                  </a:highlight>
                </a:rPr>
                <a:t>Maggiore disponibilità dei dati</a:t>
              </a:r>
              <a:r>
                <a:rPr lang="it-IT" sz="1400" b="1" dirty="0">
                  <a:solidFill>
                    <a:srgbClr val="002060"/>
                  </a:solidFill>
                </a:rPr>
                <a:t> </a:t>
              </a:r>
              <a:r>
                <a:rPr lang="it-IT" sz="1400" dirty="0">
                  <a:solidFill>
                    <a:srgbClr val="002060"/>
                  </a:solidFill>
                </a:rPr>
                <a:t>attraverso il confronto automatico tra le informazioni presenti all’interno dei due sistemi e l’acquisizione di dati disponibili da altre fonti (es. </a:t>
              </a:r>
              <a:r>
                <a:rPr lang="it-IT" sz="1400" dirty="0" err="1">
                  <a:solidFill>
                    <a:srgbClr val="002060"/>
                  </a:solidFill>
                </a:rPr>
                <a:t>NoiPA</a:t>
              </a:r>
              <a:r>
                <a:rPr lang="it-IT" sz="1400" dirty="0">
                  <a:solidFill>
                    <a:srgbClr val="002060"/>
                  </a:solidFill>
                </a:rPr>
                <a:t>);</a:t>
              </a:r>
            </a:p>
          </p:txBody>
        </p:sp>
        <p:sp>
          <p:nvSpPr>
            <p:cNvPr id="28" name="Ovale 27">
              <a:extLst>
                <a:ext uri="{FF2B5EF4-FFF2-40B4-BE49-F238E27FC236}">
                  <a16:creationId xmlns:a16="http://schemas.microsoft.com/office/drawing/2014/main" xmlns="" id="{113B568C-AF42-7C50-B70E-8CF05F75BD97}"/>
                </a:ext>
              </a:extLst>
            </p:cNvPr>
            <p:cNvSpPr/>
            <p:nvPr/>
          </p:nvSpPr>
          <p:spPr>
            <a:xfrm>
              <a:off x="373122" y="3071354"/>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9" name="Immagine 8">
              <a:extLst>
                <a:ext uri="{FF2B5EF4-FFF2-40B4-BE49-F238E27FC236}">
                  <a16:creationId xmlns:a16="http://schemas.microsoft.com/office/drawing/2014/main" xmlns="" id="{E14EB65F-6F60-3519-311A-414B810D9146}"/>
                </a:ext>
              </a:extLst>
            </p:cNvPr>
            <p:cNvPicPr>
              <a:picLocks noChangeAspect="1"/>
            </p:cNvPicPr>
            <p:nvPr/>
          </p:nvPicPr>
          <p:blipFill>
            <a:blip r:embed="rId6">
              <a:duotone>
                <a:schemeClr val="accent1">
                  <a:shade val="45000"/>
                  <a:satMod val="135000"/>
                </a:schemeClr>
                <a:prstClr val="white"/>
              </a:duotone>
            </a:blip>
            <a:stretch>
              <a:fillRect/>
            </a:stretch>
          </p:blipFill>
          <p:spPr>
            <a:xfrm>
              <a:off x="519442" y="3240632"/>
              <a:ext cx="357025" cy="357025"/>
            </a:xfrm>
            <a:prstGeom prst="rect">
              <a:avLst/>
            </a:prstGeom>
          </p:spPr>
        </p:pic>
      </p:grpSp>
      <p:grpSp>
        <p:nvGrpSpPr>
          <p:cNvPr id="2" name="Gruppo 1">
            <a:extLst>
              <a:ext uri="{FF2B5EF4-FFF2-40B4-BE49-F238E27FC236}">
                <a16:creationId xmlns:a16="http://schemas.microsoft.com/office/drawing/2014/main" xmlns="" id="{93574E68-E0FD-1F1F-42FF-97166F8A0E4F}"/>
              </a:ext>
            </a:extLst>
          </p:cNvPr>
          <p:cNvGrpSpPr/>
          <p:nvPr/>
        </p:nvGrpSpPr>
        <p:grpSpPr>
          <a:xfrm>
            <a:off x="373122" y="3953652"/>
            <a:ext cx="11159190" cy="629824"/>
            <a:chOff x="373122" y="3627648"/>
            <a:chExt cx="11159190" cy="629824"/>
          </a:xfrm>
        </p:grpSpPr>
        <p:sp>
          <p:nvSpPr>
            <p:cNvPr id="12" name="Rettangolo 11">
              <a:extLst>
                <a:ext uri="{FF2B5EF4-FFF2-40B4-BE49-F238E27FC236}">
                  <a16:creationId xmlns:a16="http://schemas.microsoft.com/office/drawing/2014/main" xmlns="" id="{7FEA3194-619C-1DFF-1DF9-B37CDA76E9E1}"/>
                </a:ext>
              </a:extLst>
            </p:cNvPr>
            <p:cNvSpPr/>
            <p:nvPr/>
          </p:nvSpPr>
          <p:spPr>
            <a:xfrm>
              <a:off x="477272" y="3653353"/>
              <a:ext cx="11055040" cy="559256"/>
            </a:xfrm>
            <a:prstGeom prst="rect">
              <a:avLst/>
            </a:prstGeom>
            <a:noFill/>
          </p:spPr>
          <p:txBody>
            <a:bodyPr wrap="square">
              <a:spAutoFit/>
            </a:bodyPr>
            <a:lstStyle/>
            <a:p>
              <a:pPr marL="539750" algn="just">
                <a:lnSpc>
                  <a:spcPct val="113000"/>
                </a:lnSpc>
                <a:spcBef>
                  <a:spcPts val="1200"/>
                </a:spcBef>
                <a:spcAft>
                  <a:spcPts val="300"/>
                </a:spcAft>
                <a:defRPr/>
              </a:pPr>
              <a:r>
                <a:rPr lang="it-IT" sz="1400" b="1" u="sng" dirty="0">
                  <a:solidFill>
                    <a:srgbClr val="002060"/>
                  </a:solidFill>
                  <a:highlight>
                    <a:srgbClr val="DEEBF7"/>
                  </a:highlight>
                </a:rPr>
                <a:t>Velocizzazione dei tempi</a:t>
              </a:r>
              <a:r>
                <a:rPr lang="it-IT" sz="1400" b="1" dirty="0">
                  <a:solidFill>
                    <a:srgbClr val="002060"/>
                  </a:solidFill>
                </a:rPr>
                <a:t> </a:t>
              </a:r>
              <a:r>
                <a:rPr kumimoji="0" lang="it-IT" sz="1400" i="0" kern="1200" cap="none" spc="0" normalizeH="0" baseline="0" noProof="0" dirty="0">
                  <a:ln>
                    <a:noFill/>
                  </a:ln>
                  <a:solidFill>
                    <a:srgbClr val="002060"/>
                  </a:solidFill>
                  <a:effectLst/>
                  <a:uLnTx/>
                  <a:uFillTx/>
                  <a:ea typeface="+mn-ea"/>
                  <a:cs typeface="+mn-cs"/>
                </a:rPr>
                <a:t>necessari alla definizione delle pratiche pensionistiche nell’interesse del personale scolastico e della più celere definizione del</a:t>
              </a:r>
              <a:r>
                <a:rPr lang="it-IT" sz="1400" dirty="0">
                  <a:solidFill>
                    <a:srgbClr val="002060"/>
                  </a:solidFill>
                </a:rPr>
                <a:t> fabbisogno di personale.</a:t>
              </a:r>
            </a:p>
          </p:txBody>
        </p:sp>
        <p:sp>
          <p:nvSpPr>
            <p:cNvPr id="29" name="Ovale 28">
              <a:extLst>
                <a:ext uri="{FF2B5EF4-FFF2-40B4-BE49-F238E27FC236}">
                  <a16:creationId xmlns:a16="http://schemas.microsoft.com/office/drawing/2014/main" xmlns="" id="{58A02387-0D3A-DBC9-3499-6930FA7C2241}"/>
                </a:ext>
              </a:extLst>
            </p:cNvPr>
            <p:cNvSpPr/>
            <p:nvPr/>
          </p:nvSpPr>
          <p:spPr>
            <a:xfrm>
              <a:off x="373122" y="3627648"/>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16" name="Immagine 15">
              <a:extLst>
                <a:ext uri="{FF2B5EF4-FFF2-40B4-BE49-F238E27FC236}">
                  <a16:creationId xmlns:a16="http://schemas.microsoft.com/office/drawing/2014/main" xmlns="" id="{DF5F4E8A-DE72-E9A3-CD07-77D7911A3D31}"/>
                </a:ext>
              </a:extLst>
            </p:cNvPr>
            <p:cNvPicPr>
              <a:picLocks noChangeAspect="1"/>
            </p:cNvPicPr>
            <p:nvPr/>
          </p:nvPicPr>
          <p:blipFill>
            <a:blip r:embed="rId7">
              <a:duotone>
                <a:schemeClr val="accent1">
                  <a:shade val="45000"/>
                  <a:satMod val="135000"/>
                </a:schemeClr>
                <a:prstClr val="white"/>
              </a:duotone>
            </a:blip>
            <a:stretch>
              <a:fillRect/>
            </a:stretch>
          </p:blipFill>
          <p:spPr>
            <a:xfrm>
              <a:off x="509610" y="3769261"/>
              <a:ext cx="357025" cy="357025"/>
            </a:xfrm>
            <a:prstGeom prst="rect">
              <a:avLst/>
            </a:prstGeom>
          </p:spPr>
        </p:pic>
      </p:grpSp>
      <p:grpSp>
        <p:nvGrpSpPr>
          <p:cNvPr id="6" name="Gruppo 5">
            <a:extLst>
              <a:ext uri="{FF2B5EF4-FFF2-40B4-BE49-F238E27FC236}">
                <a16:creationId xmlns:a16="http://schemas.microsoft.com/office/drawing/2014/main" xmlns="" id="{44A54030-9EF7-915F-27B6-94CF27C82821}"/>
              </a:ext>
            </a:extLst>
          </p:cNvPr>
          <p:cNvGrpSpPr/>
          <p:nvPr/>
        </p:nvGrpSpPr>
        <p:grpSpPr>
          <a:xfrm>
            <a:off x="373122" y="2099594"/>
            <a:ext cx="11159190" cy="629824"/>
            <a:chOff x="373122" y="1990926"/>
            <a:chExt cx="11159190" cy="629824"/>
          </a:xfrm>
        </p:grpSpPr>
        <p:sp>
          <p:nvSpPr>
            <p:cNvPr id="3" name="Rettangolo 2">
              <a:extLst>
                <a:ext uri="{FF2B5EF4-FFF2-40B4-BE49-F238E27FC236}">
                  <a16:creationId xmlns:a16="http://schemas.microsoft.com/office/drawing/2014/main" xmlns="" id="{DF235903-5883-8766-9966-6F6DACB76E8E}"/>
                </a:ext>
              </a:extLst>
            </p:cNvPr>
            <p:cNvSpPr/>
            <p:nvPr/>
          </p:nvSpPr>
          <p:spPr>
            <a:xfrm>
              <a:off x="477272" y="2126557"/>
              <a:ext cx="11055040" cy="315792"/>
            </a:xfrm>
            <a:prstGeom prst="rect">
              <a:avLst/>
            </a:prstGeom>
            <a:noFill/>
          </p:spPr>
          <p:txBody>
            <a:bodyPr wrap="square">
              <a:spAutoFit/>
            </a:bodyPr>
            <a:lstStyle/>
            <a:p>
              <a:pPr marL="539750" algn="just">
                <a:lnSpc>
                  <a:spcPct val="113000"/>
                </a:lnSpc>
                <a:spcBef>
                  <a:spcPts val="1200"/>
                </a:spcBef>
                <a:spcAft>
                  <a:spcPts val="1200"/>
                </a:spcAft>
                <a:defRPr/>
              </a:pPr>
              <a:r>
                <a:rPr lang="it-IT" sz="1400" b="1" u="sng" dirty="0">
                  <a:solidFill>
                    <a:srgbClr val="002060"/>
                  </a:solidFill>
                  <a:highlight>
                    <a:srgbClr val="DEEBF7"/>
                  </a:highlight>
                </a:rPr>
                <a:t>Miglioramento della qualità del lavoro</a:t>
              </a:r>
              <a:r>
                <a:rPr lang="it-IT" sz="1400" dirty="0">
                  <a:solidFill>
                    <a:srgbClr val="002060"/>
                  </a:solidFill>
                </a:rPr>
                <a:t> grazie all’implementazione di regole di calcolo e meccanismi di verifica automatici;</a:t>
              </a:r>
            </a:p>
          </p:txBody>
        </p:sp>
        <p:sp>
          <p:nvSpPr>
            <p:cNvPr id="27" name="Ovale 26">
              <a:extLst>
                <a:ext uri="{FF2B5EF4-FFF2-40B4-BE49-F238E27FC236}">
                  <a16:creationId xmlns:a16="http://schemas.microsoft.com/office/drawing/2014/main" xmlns="" id="{4E4212BB-5EF3-A882-0FF5-4D13586F28EA}"/>
                </a:ext>
              </a:extLst>
            </p:cNvPr>
            <p:cNvSpPr/>
            <p:nvPr/>
          </p:nvSpPr>
          <p:spPr>
            <a:xfrm>
              <a:off x="373122" y="1990926"/>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18" name="Immagine 17">
              <a:extLst>
                <a:ext uri="{FF2B5EF4-FFF2-40B4-BE49-F238E27FC236}">
                  <a16:creationId xmlns:a16="http://schemas.microsoft.com/office/drawing/2014/main" xmlns="" id="{4B03783C-4F54-8FBE-AD78-9BB20873B3A7}"/>
                </a:ext>
              </a:extLst>
            </p:cNvPr>
            <p:cNvPicPr>
              <a:picLocks noChangeAspect="1"/>
            </p:cNvPicPr>
            <p:nvPr/>
          </p:nvPicPr>
          <p:blipFill>
            <a:blip r:embed="rId8">
              <a:duotone>
                <a:schemeClr val="accent1">
                  <a:shade val="45000"/>
                  <a:satMod val="135000"/>
                </a:schemeClr>
                <a:prstClr val="white"/>
              </a:duotone>
            </a:blip>
            <a:stretch>
              <a:fillRect/>
            </a:stretch>
          </p:blipFill>
          <p:spPr>
            <a:xfrm>
              <a:off x="548938" y="2127326"/>
              <a:ext cx="357025" cy="357025"/>
            </a:xfrm>
            <a:prstGeom prst="rect">
              <a:avLst/>
            </a:prstGeom>
          </p:spPr>
        </p:pic>
      </p:grpSp>
      <p:grpSp>
        <p:nvGrpSpPr>
          <p:cNvPr id="7" name="Gruppo 6">
            <a:extLst>
              <a:ext uri="{FF2B5EF4-FFF2-40B4-BE49-F238E27FC236}">
                <a16:creationId xmlns:a16="http://schemas.microsoft.com/office/drawing/2014/main" xmlns="" id="{98DD2A2D-08B1-BC97-6A2C-54BA4BAD945C}"/>
              </a:ext>
            </a:extLst>
          </p:cNvPr>
          <p:cNvGrpSpPr/>
          <p:nvPr/>
        </p:nvGrpSpPr>
        <p:grpSpPr>
          <a:xfrm>
            <a:off x="373122" y="1172566"/>
            <a:ext cx="11159190" cy="629824"/>
            <a:chOff x="373122" y="1172566"/>
            <a:chExt cx="11159190" cy="629824"/>
          </a:xfrm>
        </p:grpSpPr>
        <p:sp>
          <p:nvSpPr>
            <p:cNvPr id="38" name="Rettangolo 37">
              <a:extLst>
                <a:ext uri="{FF2B5EF4-FFF2-40B4-BE49-F238E27FC236}">
                  <a16:creationId xmlns:a16="http://schemas.microsoft.com/office/drawing/2014/main" xmlns="" id="{89B4DC07-EE35-35F2-2820-8C1E53D88234}"/>
                </a:ext>
              </a:extLst>
            </p:cNvPr>
            <p:cNvSpPr/>
            <p:nvPr/>
          </p:nvSpPr>
          <p:spPr>
            <a:xfrm>
              <a:off x="477272" y="1210125"/>
              <a:ext cx="11055040" cy="559256"/>
            </a:xfrm>
            <a:prstGeom prst="rect">
              <a:avLst/>
            </a:prstGeom>
            <a:noFill/>
          </p:spPr>
          <p:txBody>
            <a:bodyPr wrap="square">
              <a:spAutoFit/>
            </a:bodyPr>
            <a:lstStyle/>
            <a:p>
              <a:pPr marL="539750" algn="just">
                <a:lnSpc>
                  <a:spcPct val="113000"/>
                </a:lnSpc>
                <a:spcBef>
                  <a:spcPts val="1200"/>
                </a:spcBef>
                <a:spcAft>
                  <a:spcPts val="1200"/>
                </a:spcAft>
                <a:defRPr/>
              </a:pPr>
              <a:r>
                <a:rPr lang="it-IT" sz="1400" b="1" u="sng" dirty="0">
                  <a:solidFill>
                    <a:srgbClr val="002060"/>
                  </a:solidFill>
                  <a:highlight>
                    <a:srgbClr val="DEEBF7"/>
                  </a:highlight>
                </a:rPr>
                <a:t>Semplificazione delle attività</a:t>
              </a:r>
              <a:r>
                <a:rPr lang="it-IT" sz="1400" b="1" dirty="0">
                  <a:solidFill>
                    <a:srgbClr val="002060"/>
                  </a:solidFill>
                </a:rPr>
                <a:t> </a:t>
              </a:r>
              <a:r>
                <a:rPr lang="it-IT" sz="1400" dirty="0">
                  <a:solidFill>
                    <a:srgbClr val="002060"/>
                  </a:solidFill>
                </a:rPr>
                <a:t>in capo alle segreterie scolastiche tramite lo sviluppo di un sistema caratterizzato da elevata interoperabilità che consenta il confronto automatico dei dati e la segnalazione puntuale delle incongruenze rilevate;</a:t>
              </a:r>
            </a:p>
          </p:txBody>
        </p:sp>
        <p:sp>
          <p:nvSpPr>
            <p:cNvPr id="26" name="Ovale 25">
              <a:extLst>
                <a:ext uri="{FF2B5EF4-FFF2-40B4-BE49-F238E27FC236}">
                  <a16:creationId xmlns:a16="http://schemas.microsoft.com/office/drawing/2014/main" xmlns="" id="{48BDD875-C831-2249-A244-9A3F25C4E1AB}"/>
                </a:ext>
              </a:extLst>
            </p:cNvPr>
            <p:cNvSpPr/>
            <p:nvPr/>
          </p:nvSpPr>
          <p:spPr>
            <a:xfrm>
              <a:off x="373122" y="1172566"/>
              <a:ext cx="630000" cy="62982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pic>
          <p:nvPicPr>
            <p:cNvPr id="20" name="Immagine 19">
              <a:extLst>
                <a:ext uri="{FF2B5EF4-FFF2-40B4-BE49-F238E27FC236}">
                  <a16:creationId xmlns:a16="http://schemas.microsoft.com/office/drawing/2014/main" xmlns="" id="{8C1C6DEF-4EAE-2534-F658-DF436395B06E}"/>
                </a:ext>
              </a:extLst>
            </p:cNvPr>
            <p:cNvPicPr>
              <a:picLocks noChangeAspect="1"/>
            </p:cNvPicPr>
            <p:nvPr/>
          </p:nvPicPr>
          <p:blipFill>
            <a:blip r:embed="rId9">
              <a:duotone>
                <a:schemeClr val="accent1">
                  <a:shade val="45000"/>
                  <a:satMod val="135000"/>
                </a:schemeClr>
                <a:prstClr val="white"/>
              </a:duotone>
            </a:blip>
            <a:stretch>
              <a:fillRect/>
            </a:stretch>
          </p:blipFill>
          <p:spPr>
            <a:xfrm>
              <a:off x="519955" y="1303762"/>
              <a:ext cx="336334" cy="336334"/>
            </a:xfrm>
            <a:prstGeom prst="rect">
              <a:avLst/>
            </a:prstGeom>
          </p:spPr>
        </p:pic>
      </p:grpSp>
    </p:spTree>
    <p:extLst>
      <p:ext uri="{BB962C8B-B14F-4D97-AF65-F5344CB8AC3E}">
        <p14:creationId xmlns:p14="http://schemas.microsoft.com/office/powerpoint/2010/main" val="120635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data:image/jpeg;base64,/9j/4AAQSkZJRgABAQAAAQABAAD/2wCEAAkGBhEQDw8TEBEQEBAQDw8QEBQQEBYQERAUFBAVFRYRFxYYGyYeFxkjGRIUIC8gIycpLCwsFh42NTAqNSYrLCkBCQoKDgwOGg8PGTQkHyUtNSwvNTU1KSk0NSwpKTUpLCwyNSw1LDUqNSwsKSwsLC4xNSwpLCwsLCwpLS4sLCwpMP/AABEIAOEA4QMBIgACEQEDEQH/xAAbAAEAAgMBAQAAAAAAAAAAAAAAAgUDBAYBB//EADoQAAIBAgMECAUDAgYDAAAAAAABAgMRBAUhEjFBcQYTUVJhgZGhIjJCcrEjgsGi0RQzYpLh8BXC0v/EABkBAQADAQEAAAAAAAAAAAAAAAACAwQBBf/EACsRAQACAgECAwgCAwAAAAAAAAABAgMRIQQSQVHRFDEyYXGRwfATgSIjM//aAAwDAQACEQMRAD8A+4gAAAAAAAAAAAAAAAAAAAAAAAAAAAAAAAAAAAAAAAAAAAAAAAAAAAAAAAAAAAAAAAAAAAAAAAAAAAAAAAAAAAAAAAAAAAAAAAAAAAAAAAAAAAAAAAAAAAAAAAAAAAAAAAAAADFLFQTttJvsj8T9FqeddJ/LB85Wiv7+wGYGDZm98ox+1Xfq9PY8dJ9+f9P/AMgbANfamu7L1g/5v7HqxdvmjKPltL1jf3AzghTrRl8rT5O5MAAAAAAAAAAAAAAAAAAAAAAC5qU6jk7OexLupJP1d9rmjKsLDitr725/ncAeLhwe19qc/wAXsOtk90LffJR/F2ZrADD1c3vml9kdfWV/wP8ACx+q8vubkvR6exmAHkYpaJWXgegAeMiyTIsCLIskyLAx1KSe9Jvta1XmR2WvllJeDe2v6tfcyMiwCxM1vUZcnsv0d17kljo/VeP3LT1V17mNkWBuwqJq6aa7U7okVcqSve2vatH6rUlGpNbpvlJbS/h+4FkDRjj5L5op/a9fR/3Mscwhxez962fd6e4GyDxST3bj0AAAAAAAAAeSPQBT5nTbXv8A8lZSz+tRdprrYeLtNcpcfP1OnqUUyvxWVqXADJl+eUa+kZWn3J/DPyXHyuWBx+NyHsRHDZxicPpL9aC4Tb2lynv9bgdkCsy/pFRrWV+rm/oqfC2/B7peTuWYAAAeMixVqxjFyk1GMVduTSSXa29xp084oycEp2dR2puUZRjUdr2hKSSk7K+jYG2yLJMiwIsiyTIsCLIskyLAgyLJMiwIs8PWeARVNLVfC+2LcX7bzJHEVFulf74p+6t/JEAbEcxf1Q/2tP2dv5NqjXjJXT8Oxp9jT3HOY3OYQezG0p7n3Yc3xfgvOxuZVibrtbd2+12t/CAuweRZ6AAAAAACFWrGMXKTUYre5OyXmTK/O8q/xNLY2tlqSkna6uk1Zrs1K8trVpM0jc+EJViJnlpYzpPhY7pOo+yEW/d2XuUWKz2VZtUMM5PxvN+kV/J5HCVMFK9bD060L/M1tJcpfT5o6XLekWHqpJSVN9ydoenB+R4mLqc2e3ZkyRjny1z95/DXbHSkbrXcee/Rw2KyDH1b3SpRfKHsryNvLcdi8BH9bERq0lps1ty8I1JPaXLVeB3c6ie6Mpco2XrKyKvNej0MSkqtOGl3FtuUot8Va1vU9SnT/wAf+UWmZ+c+jNN98a1DDlHT3B4iSgqsYVHuU9ISfZGp8suV7+B0Z87x/QJR1ppS5pRl67n52MOWV8wwjSg3OmvortOKXhbVftsuZXTqMsX7cmOfrHMfv7omtdbiX0TF4SFWEoVIqUJWunpuaad1qmmk7+BX4vKZ/B1VWajFyco1Kk5OTaST6y7lG2uite5hwHSulOyqrqJ/6nem34T090i6vfdxN6tzn/kMVh4JVIqrbbd5PZckpfNKor06UIp75ylJ8dTew+e05t3U6dP6atVKnSqavSEpNOW6+7cWU4JpppNNWaaun4WKrFdG6E5OVpQcnHb6uTipqMdlRdtYxtbSLjewFkRZz8cLiMNSvKU59VstRw6UlKKkkqSw+wlCOzx2m1vuyMeklSLqKpGhKUdm6p1HGnQvvVatP4VLd8MbvwA6BnjMWGxtOonsThO1trZle1+3iZWBBkWSZFgRZFkmUOedL8PhZdW5xlW7l9Ife18vLf8Ak5NorzMi3xGJjTi5TkoxXF/hdr8Ec5j88qVrxpXp09ze6cvNfKvBa+PA04Tnimpympr6dl/BHwilu/PaX+W5Juujorstydu2h1WAwOyjPh8Goo2kgCR6AAAAAA8YGL/E3+WMpeKsl6u11yuP1H3I+s/7W9zUr1XT1g7LuvWPl2eWnge4fOqcnaf6cv8AU/hfKW71swNp4a/zSlLwvsr+m3uVWY9EqFXWC6mXbBfD5x3eli7BTlwY81e3JXcJVvas7iXIbWOwW/8AXornNJc/mj+C1y3pXQrWUn1U3wm9HylufnYuipzPozQr3bjsTf1Q0b5rczF7Pnwf8Lbjyt+JW99L/HH9ws5U0zUxGXqXA5x4LHYLWlLr6S+mzkkvs3x/ayxy3plRqWjV/Rnu+LWF/u4edizH11N9mWOy3z/E+6XJxTrdeYa+OyLsRXUXiMM/0pNR7kvig/28PKx2tlJJqzTWjWqZqYjAqXA3qVbgellOVlWi6Mu35qb898fPTxLHMaEq1CcaVXq5VI/BUhrbVapp7nuunxKjG5InuRVQpVsM26UpR1u474S5xennv8QN7FZdTo0X12GhSitmMauEm54hTb0ntygnFdspS57z2OZ0cVLqasH+l+r1sZ7UaUoLSU57KjGTX3RdzNgulsdFXi6b78byg+a+aPvzN6plWGrqD2YTpqTqJQl+jOT3ylGL2ZvxdwKqrlTcdvBVE1OmoupCout0m5RUWrQ2NWnFKL8SKzirhoWrp1KtozlT2v8AKhqpTVTZbqx3NpKUo8W95LGYKtTrV6ihVcJbCpRwXV05aK36t1eVnx1SXA2suwOImk8bKnP4UupVOEoJ9+Ta1n9tkBtZdmCrw2lGUVfRuzjJd6ElpJe/akZcRXjTi5TkoxjvcnZI0M1zyjhVsJKU0vhpwtHZ7Nq2kF79iOJzjOZVGpV5drhTjuX2x/8AZ+vAja0Vjdp4F5mHSh1bxoPYhxm3sza7UvoXjv5HG4vD0q8+rw9FVKsn88U1d8Wkvm+56fk3MBk9fGtadXQT38Hy779jucnyOnho2pXi2ltS0cpc7qxhtNuq4rGq+c+P09U/hYuhvROWFpy6xpynJScVqoWVrX4vt5I6ynSSNGGLmuEZesH/AD+EZ45jH6oyj5bS/pv7m3HjjHWK190IzO22DHSrxl8slLk7mQm4AAAAAAYAGvXw9yqxWV3L0i4XA5mlUrUPkl8Pdl8UPJcPKxZ4TpBCWlRdVLtbvD/dw87G3VwiZW4nKwLtO+7VM9OWpxq0H+nJpd16wf7eHlZljhekUXpVj1b7y1h/ePnp4gXBXZlkFDEazhaXfh8M/Xj53N+E1JJxaaeqad0/MkQvjrkjtvG4diZjmHHTyTGYNuWGqOrT3uHHzg9HzjqbWX9NYSeziIujNaN2bhfxW+PvzOnNHMcno11+rBSfCS0muUlqYPZMmHnp7ajynmPWFv8AJFvjhlhOM4qUXGUXucWmn5owV8EnwOdrdGcThpOeDquS3uDaUnzT+GfsZMH0z2ZbGLpypTWjkou3Nweq8rkq9b2z2569k/ePu5OPfNZ2zY3JU+BUf4SrQk5UpSg+Nt0ucXo/NHY0MRTqx2qcozi+MXdcvBmOthE+BviYmNwqc9DpdVirVKMZPtjNwv5NP8mpjeldeomqcY0Vxkntzt4NpJc7eaN/OKdGhHaqNK/yxWspcl/O45mlltfHytCPVYe+re5839b8FoZs3U1xz2Rzbyj94Siu+VXVxzctignVqSfzWcrt77d5+O7mX+R9CdesxT25vXYvdfufHktOZ0WT9HKWGjaEbyfzTespf2Xgi1UbEK9Pa89+bn5eEers21xDDToKKSSSS3W0sTJMibUAA0sZmcad4r459i3R+58OW/8AIGzWcUryt4Nq7v2LjfkbeX13s633/Dd3aVlo3zuc5T26ktqTu+HBLwS4f93l9gKLQFmmenkT0AAAAAAAAARcSQA1quFTK7E5WmXR44gcuqFSi26cnHtS1i+aej57zfwvSLhWjsvvQTcfNb17lnVwyZX4nK0wLSlWjNJxkpRe5xd0es5h4SdKW1TlKD42481ufmbmG6QNaVo/ugvzHf6X5AXLNXHZfSrR2asIzXC61XJ715GejiI1FeElJdqd/J9j8CTI2rFo1aNwb05LFdEatGW3g6sovuylsvltbmvCSIPHZpbZ6lX3bWxH1vtbPsdcyLMPsFaz/rtNflE8LP5J8Y25XAdE5Tn1uNl1k3rsbV1+59n+lafg6SNNJJJJJKySVkl2JGRkWacPT0wxqsfWfGUbWm3vQZFk2QZeiizHVqKKbk0kt7e4wY7Mo09Pmn3Vw8ZPgvfwKmSnWlebv2JaRjyX87wM2JzOU9Kd4x726b5d1e/IYPLb20N7BZZ2ouKGFSA1sLl6Rvwp2JJHoAAAAAAAAAAAAAAAAA8cT0AYKmHTNDEZYnwLY8aA5ipgJQltQbjLti7Pl4rwZsYfPJx0rR2l3oKz847n5W5F3UoJmhiMtTA2MPioVFeElJcbb1zW9eZNlBWy1xd43jJbnF2a80ZaOcVIaVI7a7VaM/Tc/YC4ZFmvDNaMl/mRXhN7D9JWMOJzqlFfDLrJcFDX1luX/dANurNRTcmklq23ZLzKTGZxKfw0rpd9q0n9qe7m9eW8161WpXlee5O8Yr5Y+Pi/F+24sMFlgGlhMub/AD/yXmEy5I2qGESNlICEKSRkAAAAAAAAAAAAAAAAAAAAAAAAAAHjR6AMU6KZpYjLkyyFgObrZSY6eUu50rpoKkgK3C5akWNOkkTSPQAAAAAAAAAAAAAAAAAAAAAAAAAAAAAAAAAAAAAAAAAAAAAAAAAAAAAAAAAAAAAAAAAAAAAAAAAAAAAAAAAAAAAAAAAAAAAAAAAAAAAAAAAAAAAAAAAAAAAAAAAAAAAAAAAAAAAD/9k="/>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468" name="AutoShape 4" descr="data:image/jpeg;base64,/9j/4AAQSkZJRgABAQAAAQABAAD/2wCEAAkGBhEQDw8TEBEQEBAQDw8QEBQQEBYQERAUFBAVFRYRFxYYGyYeFxkjGRIUIC8gIycpLCwsFh42NTAqNSYrLCkBCQoKDgwOGg8PGTQkHyUtNSwvNTU1KSk0NSwpKTUpLCwyNSw1LDUqNSwsKSwsLC4xNSwpLCwsLCwpLS4sLCwpMP/AABEIAOEA4QMBIgACEQEDEQH/xAAbAAEAAgMBAQAAAAAAAAAAAAAAAgUDBAYBB//EADoQAAIBAgMECAUDAgYDAAAAAAABAgMRBAUhEjFBcQYTUVJhgZGhIjJCcrEjgsGi0RQzYpLh8BXC0v/EABkBAQADAQEAAAAAAAAAAAAAAAACAwQBBf/EACsRAQACAgECAwgCAwAAAAAAAAABAgMRIQQSQVHRFDEyYXGRwfATgSIjM//aAAwDAQACEQMRAD8A+4gAAAAAAAAAAAAAAAAAAAAAAAAAAAAAAAAAAAAAAAAAAAAAAAAAAAAAAAAAAAAAAAAAAAAAAAAAAAAAAAAAAAAAAAAAAAAAAAAAAAAAAAAAAAAAAAAAAAAAAAAAAAAAAAAAADFLFQTttJvsj8T9FqeddJ/LB85Wiv7+wGYGDZm98ox+1Xfq9PY8dJ9+f9P/AMgbANfamu7L1g/5v7HqxdvmjKPltL1jf3AzghTrRl8rT5O5MAAAAAAAAAAAAAAAAAAAAAAC5qU6jk7OexLupJP1d9rmjKsLDitr725/ncAeLhwe19qc/wAXsOtk90LffJR/F2ZrADD1c3vml9kdfWV/wP8ACx+q8vubkvR6exmAHkYpaJWXgegAeMiyTIsCLIskyLAx1KSe9Jvta1XmR2WvllJeDe2v6tfcyMiwCxM1vUZcnsv0d17kljo/VeP3LT1V17mNkWBuwqJq6aa7U7okVcqSve2vatH6rUlGpNbpvlJbS/h+4FkDRjj5L5op/a9fR/3Mscwhxez962fd6e4GyDxST3bj0AAAAAAAAAeSPQBT5nTbXv8A8lZSz+tRdprrYeLtNcpcfP1OnqUUyvxWVqXADJl+eUa+kZWn3J/DPyXHyuWBx+NyHsRHDZxicPpL9aC4Tb2lynv9bgdkCsy/pFRrWV+rm/oqfC2/B7peTuWYAAAeMixVqxjFyk1GMVduTSSXa29xp084oycEp2dR2puUZRjUdr2hKSSk7K+jYG2yLJMiwIsiyTIsCLIskyLAgyLJMiwIs8PWeARVNLVfC+2LcX7bzJHEVFulf74p+6t/JEAbEcxf1Q/2tP2dv5NqjXjJXT8Oxp9jT3HOY3OYQezG0p7n3Yc3xfgvOxuZVibrtbd2+12t/CAuweRZ6AAAAAACFWrGMXKTUYre5OyXmTK/O8q/xNLY2tlqSkna6uk1Zrs1K8trVpM0jc+EJViJnlpYzpPhY7pOo+yEW/d2XuUWKz2VZtUMM5PxvN+kV/J5HCVMFK9bD060L/M1tJcpfT5o6XLekWHqpJSVN9ydoenB+R4mLqc2e3ZkyRjny1z95/DXbHSkbrXcee/Rw2KyDH1b3SpRfKHsryNvLcdi8BH9bERq0lps1ty8I1JPaXLVeB3c6ie6Mpco2XrKyKvNej0MSkqtOGl3FtuUot8Va1vU9SnT/wAf+UWmZ+c+jNN98a1DDlHT3B4iSgqsYVHuU9ISfZGp8suV7+B0Z87x/QJR1ppS5pRl67n52MOWV8wwjSg3OmvortOKXhbVftsuZXTqMsX7cmOfrHMfv7omtdbiX0TF4SFWEoVIqUJWunpuaad1qmmk7+BX4vKZ/B1VWajFyco1Kk5OTaST6y7lG2uite5hwHSulOyqrqJ/6nem34T090i6vfdxN6tzn/kMVh4JVIqrbbd5PZckpfNKor06UIp75ylJ8dTew+e05t3U6dP6atVKnSqavSEpNOW6+7cWU4JpppNNWaaun4WKrFdG6E5OVpQcnHb6uTipqMdlRdtYxtbSLjewFkRZz8cLiMNSvKU59VstRw6UlKKkkqSw+wlCOzx2m1vuyMeklSLqKpGhKUdm6p1HGnQvvVatP4VLd8MbvwA6BnjMWGxtOonsThO1trZle1+3iZWBBkWSZFgRZFkmUOedL8PhZdW5xlW7l9Ife18vLf8Ak5NorzMi3xGJjTi5TkoxXF/hdr8Ec5j88qVrxpXp09ze6cvNfKvBa+PA04Tnimpympr6dl/BHwilu/PaX+W5Juujorstydu2h1WAwOyjPh8Goo2kgCR6AAAAAA8YGL/E3+WMpeKsl6u11yuP1H3I+s/7W9zUr1XT1g7LuvWPl2eWnge4fOqcnaf6cv8AU/hfKW71swNp4a/zSlLwvsr+m3uVWY9EqFXWC6mXbBfD5x3eli7BTlwY81e3JXcJVvas7iXIbWOwW/8AXornNJc/mj+C1y3pXQrWUn1U3wm9HylufnYuipzPozQr3bjsTf1Q0b5rczF7Pnwf8Lbjyt+JW99L/HH9ws5U0zUxGXqXA5x4LHYLWlLr6S+mzkkvs3x/ayxy3plRqWjV/Rnu+LWF/u4edizH11N9mWOy3z/E+6XJxTrdeYa+OyLsRXUXiMM/0pNR7kvig/28PKx2tlJJqzTWjWqZqYjAqXA3qVbgellOVlWi6Mu35qb898fPTxLHMaEq1CcaVXq5VI/BUhrbVapp7nuunxKjG5InuRVQpVsM26UpR1u474S5xennv8QN7FZdTo0X12GhSitmMauEm54hTb0ntygnFdspS57z2OZ0cVLqasH+l+r1sZ7UaUoLSU57KjGTX3RdzNgulsdFXi6b78byg+a+aPvzN6plWGrqD2YTpqTqJQl+jOT3ylGL2ZvxdwKqrlTcdvBVE1OmoupCout0m5RUWrQ2NWnFKL8SKzirhoWrp1KtozlT2v8AKhqpTVTZbqx3NpKUo8W95LGYKtTrV6ihVcJbCpRwXV05aK36t1eVnx1SXA2suwOImk8bKnP4UupVOEoJ9+Ta1n9tkBtZdmCrw2lGUVfRuzjJd6ElpJe/akZcRXjTi5TkoxjvcnZI0M1zyjhVsJKU0vhpwtHZ7Nq2kF79iOJzjOZVGpV5drhTjuX2x/8AZ+vAja0Vjdp4F5mHSh1bxoPYhxm3sza7UvoXjv5HG4vD0q8+rw9FVKsn88U1d8Wkvm+56fk3MBk9fGtadXQT38Hy779jucnyOnho2pXi2ltS0cpc7qxhtNuq4rGq+c+P09U/hYuhvROWFpy6xpynJScVqoWVrX4vt5I6ynSSNGGLmuEZesH/AD+EZ45jH6oyj5bS/pv7m3HjjHWK190IzO22DHSrxl8slLk7mQm4AAAAAAYAGvXw9yqxWV3L0i4XA5mlUrUPkl8Pdl8UPJcPKxZ4TpBCWlRdVLtbvD/dw87G3VwiZW4nKwLtO+7VM9OWpxq0H+nJpd16wf7eHlZljhekUXpVj1b7y1h/ePnp4gXBXZlkFDEazhaXfh8M/Xj53N+E1JJxaaeqad0/MkQvjrkjtvG4diZjmHHTyTGYNuWGqOrT3uHHzg9HzjqbWX9NYSeziIujNaN2bhfxW+PvzOnNHMcno11+rBSfCS0muUlqYPZMmHnp7ajynmPWFv8AJFvjhlhOM4qUXGUXucWmn5owV8EnwOdrdGcThpOeDquS3uDaUnzT+GfsZMH0z2ZbGLpypTWjkou3Nweq8rkq9b2z2569k/ePu5OPfNZ2zY3JU+BUf4SrQk5UpSg+Nt0ucXo/NHY0MRTqx2qcozi+MXdcvBmOthE+BviYmNwqc9DpdVirVKMZPtjNwv5NP8mpjeldeomqcY0Vxkntzt4NpJc7eaN/OKdGhHaqNK/yxWspcl/O45mlltfHytCPVYe+re5839b8FoZs3U1xz2Rzbyj94Siu+VXVxzctignVqSfzWcrt77d5+O7mX+R9CdesxT25vXYvdfufHktOZ0WT9HKWGjaEbyfzTespf2Xgi1UbEK9Pa89+bn5eEers21xDDToKKSSSS3W0sTJMibUAA0sZmcad4r459i3R+58OW/8AIGzWcUryt4Nq7v2LjfkbeX13s633/Dd3aVlo3zuc5T26ktqTu+HBLwS4f93l9gKLQFmmenkT0AAAAAAAAARcSQA1quFTK7E5WmXR44gcuqFSi26cnHtS1i+aej57zfwvSLhWjsvvQTcfNb17lnVwyZX4nK0wLSlWjNJxkpRe5xd0es5h4SdKW1TlKD42481ufmbmG6QNaVo/ugvzHf6X5AXLNXHZfSrR2asIzXC61XJ715GejiI1FeElJdqd/J9j8CTI2rFo1aNwb05LFdEatGW3g6sovuylsvltbmvCSIPHZpbZ6lX3bWxH1vtbPsdcyLMPsFaz/rtNflE8LP5J8Y25XAdE5Tn1uNl1k3rsbV1+59n+lafg6SNNJJJJJKySVkl2JGRkWacPT0wxqsfWfGUbWm3vQZFk2QZeiizHVqKKbk0kt7e4wY7Mo09Pmn3Vw8ZPgvfwKmSnWlebv2JaRjyX87wM2JzOU9Kd4x726b5d1e/IYPLb20N7BZZ2ouKGFSA1sLl6Rvwp2JJHoAAAAAAAAAAAAAAAAA8cT0AYKmHTNDEZYnwLY8aA5ipgJQltQbjLti7Pl4rwZsYfPJx0rR2l3oKz847n5W5F3UoJmhiMtTA2MPioVFeElJcbb1zW9eZNlBWy1xd43jJbnF2a80ZaOcVIaVI7a7VaM/Tc/YC4ZFmvDNaMl/mRXhN7D9JWMOJzqlFfDLrJcFDX1luX/dANurNRTcmklq23ZLzKTGZxKfw0rpd9q0n9qe7m9eW8161WpXlee5O8Yr5Y+Pi/F+24sMFlgGlhMub/AD/yXmEy5I2qGESNlICEKSRkAAAAAAAAAAAAAAAAAAAAAAAAAAHjR6AMU6KZpYjLkyyFgObrZSY6eUu50rpoKkgK3C5akWNOkkTSPQAAAAAAAAAAAAAAAAAAAAAAAAAAAAAAAAAAAAAAAAAAAAAAAAAAAAAAAAAAAAAAAAAAAAAAAAAAAAAAAAAAAAAAAAAAAAAAAAAAAAAAAAAAAAAAAAAAAAAAAAAAAAAAAAAAAAAD/9k="/>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470" name="AutoShape 6" descr="data:image/jpeg;base64,/9j/4AAQSkZJRgABAQAAAQABAAD/2wCEAAkGBhEQDw8TEBEQEBAQDw8QEBQQEBYQERAUFBAVFRYRFxYYGyYeFxkjGRIUIC8gIycpLCwsFh42NTAqNSYrLCkBCQoKDgwOGg8PGTQkHyUtNSwvNTU1KSk0NSwpKTUpLCwyNSw1LDUqNSwsKSwsLC4xNSwpLCwsLCwpLS4sLCwpMP/AABEIAOEA4QMBIgACEQEDEQH/xAAbAAEAAgMBAQAAAAAAAAAAAAAAAgUDBAYBB//EADoQAAIBAgMECAUDAgYDAAAAAAABAgMRBAUhEjFBcQYTUVJhgZGhIjJCcrEjgsGi0RQzYpLh8BXC0v/EABkBAQADAQEAAAAAAAAAAAAAAAACAwQBBf/EACsRAQACAgECAwgCAwAAAAAAAAABAgMRIQQSQVHRFDEyYXGRwfATgSIjM//aAAwDAQACEQMRAD8A+4gAAAAAAAAAAAAAAAAAAAAAAAAAAAAAAAAAAAAAAAAAAAAAAAAAAAAAAAAAAAAAAAAAAAAAAAAAAAAAAAAAAAAAAAAAAAAAAAAAAAAAAAAAAAAAAAAAAAAAAAAAAAAAAAAAADFLFQTttJvsj8T9FqeddJ/LB85Wiv7+wGYGDZm98ox+1Xfq9PY8dJ9+f9P/AMgbANfamu7L1g/5v7HqxdvmjKPltL1jf3AzghTrRl8rT5O5MAAAAAAAAAAAAAAAAAAAAAAC5qU6jk7OexLupJP1d9rmjKsLDitr725/ncAeLhwe19qc/wAXsOtk90LffJR/F2ZrADD1c3vml9kdfWV/wP8ACx+q8vubkvR6exmAHkYpaJWXgegAeMiyTIsCLIskyLAx1KSe9Jvta1XmR2WvllJeDe2v6tfcyMiwCxM1vUZcnsv0d17kljo/VeP3LT1V17mNkWBuwqJq6aa7U7okVcqSve2vatH6rUlGpNbpvlJbS/h+4FkDRjj5L5op/a9fR/3Mscwhxez962fd6e4GyDxST3bj0AAAAAAAAAeSPQBT5nTbXv8A8lZSz+tRdprrYeLtNcpcfP1OnqUUyvxWVqXADJl+eUa+kZWn3J/DPyXHyuWBx+NyHsRHDZxicPpL9aC4Tb2lynv9bgdkCsy/pFRrWV+rm/oqfC2/B7peTuWYAAAeMixVqxjFyk1GMVduTSSXa29xp084oycEp2dR2puUZRjUdr2hKSSk7K+jYG2yLJMiwIsiyTIsCLIskyLAgyLJMiwIs8PWeARVNLVfC+2LcX7bzJHEVFulf74p+6t/JEAbEcxf1Q/2tP2dv5NqjXjJXT8Oxp9jT3HOY3OYQezG0p7n3Yc3xfgvOxuZVibrtbd2+12t/CAuweRZ6AAAAAACFWrGMXKTUYre5OyXmTK/O8q/xNLY2tlqSkna6uk1Zrs1K8trVpM0jc+EJViJnlpYzpPhY7pOo+yEW/d2XuUWKz2VZtUMM5PxvN+kV/J5HCVMFK9bD060L/M1tJcpfT5o6XLekWHqpJSVN9ydoenB+R4mLqc2e3ZkyRjny1z95/DXbHSkbrXcee/Rw2KyDH1b3SpRfKHsryNvLcdi8BH9bERq0lps1ty8I1JPaXLVeB3c6ie6Mpco2XrKyKvNej0MSkqtOGl3FtuUot8Va1vU9SnT/wAf+UWmZ+c+jNN98a1DDlHT3B4iSgqsYVHuU9ISfZGp8suV7+B0Z87x/QJR1ppS5pRl67n52MOWV8wwjSg3OmvortOKXhbVftsuZXTqMsX7cmOfrHMfv7omtdbiX0TF4SFWEoVIqUJWunpuaad1qmmk7+BX4vKZ/B1VWajFyco1Kk5OTaST6y7lG2uite5hwHSulOyqrqJ/6nem34T090i6vfdxN6tzn/kMVh4JVIqrbbd5PZckpfNKor06UIp75ylJ8dTew+e05t3U6dP6atVKnSqavSEpNOW6+7cWU4JpppNNWaaun4WKrFdG6E5OVpQcnHb6uTipqMdlRdtYxtbSLjewFkRZz8cLiMNSvKU59VstRw6UlKKkkqSw+wlCOzx2m1vuyMeklSLqKpGhKUdm6p1HGnQvvVatP4VLd8MbvwA6BnjMWGxtOonsThO1trZle1+3iZWBBkWSZFgRZFkmUOedL8PhZdW5xlW7l9Ife18vLf8Ak5NorzMi3xGJjTi5TkoxXF/hdr8Ec5j88qVrxpXp09ze6cvNfKvBa+PA04Tnimpympr6dl/BHwilu/PaX+W5Juujorstydu2h1WAwOyjPh8Goo2kgCR6AAAAAA8YGL/E3+WMpeKsl6u11yuP1H3I+s/7W9zUr1XT1g7LuvWPl2eWnge4fOqcnaf6cv8AU/hfKW71swNp4a/zSlLwvsr+m3uVWY9EqFXWC6mXbBfD5x3eli7BTlwY81e3JXcJVvas7iXIbWOwW/8AXornNJc/mj+C1y3pXQrWUn1U3wm9HylufnYuipzPozQr3bjsTf1Q0b5rczF7Pnwf8Lbjyt+JW99L/HH9ws5U0zUxGXqXA5x4LHYLWlLr6S+mzkkvs3x/ayxy3plRqWjV/Rnu+LWF/u4edizH11N9mWOy3z/E+6XJxTrdeYa+OyLsRXUXiMM/0pNR7kvig/28PKx2tlJJqzTWjWqZqYjAqXA3qVbgellOVlWi6Mu35qb898fPTxLHMaEq1CcaVXq5VI/BUhrbVapp7nuunxKjG5InuRVQpVsM26UpR1u474S5xennv8QN7FZdTo0X12GhSitmMauEm54hTb0ntygnFdspS57z2OZ0cVLqasH+l+r1sZ7UaUoLSU57KjGTX3RdzNgulsdFXi6b78byg+a+aPvzN6plWGrqD2YTpqTqJQl+jOT3ylGL2ZvxdwKqrlTcdvBVE1OmoupCout0m5RUWrQ2NWnFKL8SKzirhoWrp1KtozlT2v8AKhqpTVTZbqx3NpKUo8W95LGYKtTrV6ihVcJbCpRwXV05aK36t1eVnx1SXA2suwOImk8bKnP4UupVOEoJ9+Ta1n9tkBtZdmCrw2lGUVfRuzjJd6ElpJe/akZcRXjTi5TkoxjvcnZI0M1zyjhVsJKU0vhpwtHZ7Nq2kF79iOJzjOZVGpV5drhTjuX2x/8AZ+vAja0Vjdp4F5mHSh1bxoPYhxm3sza7UvoXjv5HG4vD0q8+rw9FVKsn88U1d8Wkvm+56fk3MBk9fGtadXQT38Hy779jucnyOnho2pXi2ltS0cpc7qxhtNuq4rGq+c+P09U/hYuhvROWFpy6xpynJScVqoWVrX4vt5I6ynSSNGGLmuEZesH/AD+EZ45jH6oyj5bS/pv7m3HjjHWK190IzO22DHSrxl8slLk7mQm4AAAAAAYAGvXw9yqxWV3L0i4XA5mlUrUPkl8Pdl8UPJcPKxZ4TpBCWlRdVLtbvD/dw87G3VwiZW4nKwLtO+7VM9OWpxq0H+nJpd16wf7eHlZljhekUXpVj1b7y1h/ePnp4gXBXZlkFDEazhaXfh8M/Xj53N+E1JJxaaeqad0/MkQvjrkjtvG4diZjmHHTyTGYNuWGqOrT3uHHzg9HzjqbWX9NYSeziIujNaN2bhfxW+PvzOnNHMcno11+rBSfCS0muUlqYPZMmHnp7ajynmPWFv8AJFvjhlhOM4qUXGUXucWmn5owV8EnwOdrdGcThpOeDquS3uDaUnzT+GfsZMH0z2ZbGLpypTWjkou3Nweq8rkq9b2z2569k/ePu5OPfNZ2zY3JU+BUf4SrQk5UpSg+Nt0ucXo/NHY0MRTqx2qcozi+MXdcvBmOthE+BviYmNwqc9DpdVirVKMZPtjNwv5NP8mpjeldeomqcY0Vxkntzt4NpJc7eaN/OKdGhHaqNK/yxWspcl/O45mlltfHytCPVYe+re5839b8FoZs3U1xz2Rzbyj94Siu+VXVxzctignVqSfzWcrt77d5+O7mX+R9CdesxT25vXYvdfufHktOZ0WT9HKWGjaEbyfzTespf2Xgi1UbEK9Pa89+bn5eEers21xDDToKKSSSS3W0sTJMibUAA0sZmcad4r459i3R+58OW/8AIGzWcUryt4Nq7v2LjfkbeX13s633/Dd3aVlo3zuc5T26ktqTu+HBLwS4f93l9gKLQFmmenkT0AAAAAAAAARcSQA1quFTK7E5WmXR44gcuqFSi26cnHtS1i+aej57zfwvSLhWjsvvQTcfNb17lnVwyZX4nK0wLSlWjNJxkpRe5xd0es5h4SdKW1TlKD42481ufmbmG6QNaVo/ugvzHf6X5AXLNXHZfSrR2asIzXC61XJ715GejiI1FeElJdqd/J9j8CTI2rFo1aNwb05LFdEatGW3g6sovuylsvltbmvCSIPHZpbZ6lX3bWxH1vtbPsdcyLMPsFaz/rtNflE8LP5J8Y25XAdE5Tn1uNl1k3rsbV1+59n+lafg6SNNJJJJJKySVkl2JGRkWacPT0wxqsfWfGUbWm3vQZFk2QZeiizHVqKKbk0kt7e4wY7Mo09Pmn3Vw8ZPgvfwKmSnWlebv2JaRjyX87wM2JzOU9Kd4x726b5d1e/IYPLb20N7BZZ2ouKGFSA1sLl6Rvwp2JJHoAAAAAAAAAAAAAAAAA8cT0AYKmHTNDEZYnwLY8aA5ipgJQltQbjLti7Pl4rwZsYfPJx0rR2l3oKz847n5W5F3UoJmhiMtTA2MPioVFeElJcbb1zW9eZNlBWy1xd43jJbnF2a80ZaOcVIaVI7a7VaM/Tc/YC4ZFmvDNaMl/mRXhN7D9JWMOJzqlFfDLrJcFDX1luX/dANurNRTcmklq23ZLzKTGZxKfw0rpd9q0n9qe7m9eW8161WpXlee5O8Yr5Y+Pi/F+24sMFlgGlhMub/AD/yXmEy5I2qGESNlICEKSRkAAAAAAAAAAAAAAAAAAAAAAAAAAHjR6AMU6KZpYjLkyyFgObrZSY6eUu50rpoKkgK3C5akWNOkkTSPQAAAAAAAAAAAAAAAAAAAAAAAAAAAAAAAAAAAAAAAAAAAAAAAAAAAAAAAAAAAAAAAAAAAAAAAAAAAAAAAAAAAAAAAAAAAAAAAAAAAAAAAAAAAAAAAAAAAAAAAAAAAAAAAAAAAAAD/9k="/>
          <p:cNvSpPr>
            <a:spLocks noChangeAspect="1" noChangeArrowheads="1"/>
          </p:cNvSpPr>
          <p:nvPr/>
        </p:nvSpPr>
        <p:spPr bwMode="auto">
          <a:xfrm>
            <a:off x="1298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 name="Elemento grafico 1">
            <a:extLst>
              <a:ext uri="{FF2B5EF4-FFF2-40B4-BE49-F238E27FC236}">
                <a16:creationId xmlns:a16="http://schemas.microsoft.com/office/drawing/2014/main" xmlns="" id="{1971EEFD-04E9-171A-8CD4-4F07693933D6}"/>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8140551" y="2425551"/>
            <a:ext cx="2006899" cy="2006899"/>
          </a:xfrm>
          <a:prstGeom prst="rect">
            <a:avLst/>
          </a:prstGeom>
        </p:spPr>
      </p:pic>
      <p:grpSp>
        <p:nvGrpSpPr>
          <p:cNvPr id="3" name="Gruppo 2">
            <a:extLst>
              <a:ext uri="{FF2B5EF4-FFF2-40B4-BE49-F238E27FC236}">
                <a16:creationId xmlns:a16="http://schemas.microsoft.com/office/drawing/2014/main" xmlns="" id="{FDFAB6E4-0C09-77B5-7F2E-22F506271843}"/>
              </a:ext>
            </a:extLst>
          </p:cNvPr>
          <p:cNvGrpSpPr/>
          <p:nvPr/>
        </p:nvGrpSpPr>
        <p:grpSpPr>
          <a:xfrm>
            <a:off x="1859270" y="2913958"/>
            <a:ext cx="8473461" cy="1030084"/>
            <a:chOff x="1952585" y="2763129"/>
            <a:chExt cx="8473461" cy="1030084"/>
          </a:xfrm>
        </p:grpSpPr>
        <p:pic>
          <p:nvPicPr>
            <p:cNvPr id="4" name="Immagine 3">
              <a:extLst>
                <a:ext uri="{FF2B5EF4-FFF2-40B4-BE49-F238E27FC236}">
                  <a16:creationId xmlns:a16="http://schemas.microsoft.com/office/drawing/2014/main" xmlns="" id="{9F9BDE5E-EED7-742A-30C3-CF69CED68B92}"/>
                </a:ext>
              </a:extLst>
            </p:cNvPr>
            <p:cNvPicPr>
              <a:picLocks noChangeAspect="1"/>
            </p:cNvPicPr>
            <p:nvPr/>
          </p:nvPicPr>
          <p:blipFill>
            <a:blip r:embed="rId5"/>
            <a:stretch>
              <a:fillRect/>
            </a:stretch>
          </p:blipFill>
          <p:spPr>
            <a:xfrm>
              <a:off x="1952585" y="2763129"/>
              <a:ext cx="963440" cy="1030084"/>
            </a:xfrm>
            <a:prstGeom prst="rect">
              <a:avLst/>
            </a:prstGeom>
          </p:spPr>
        </p:pic>
        <p:pic>
          <p:nvPicPr>
            <p:cNvPr id="5" name="Immagine 4">
              <a:extLst>
                <a:ext uri="{FF2B5EF4-FFF2-40B4-BE49-F238E27FC236}">
                  <a16:creationId xmlns:a16="http://schemas.microsoft.com/office/drawing/2014/main" xmlns="" id="{0ABCD8F8-9BFF-151F-B1AB-DF5B11AA2E66}"/>
                </a:ext>
              </a:extLst>
            </p:cNvPr>
            <p:cNvPicPr>
              <a:picLocks noChangeAspect="1"/>
            </p:cNvPicPr>
            <p:nvPr/>
          </p:nvPicPr>
          <p:blipFill>
            <a:blip r:embed="rId6"/>
            <a:stretch>
              <a:fillRect/>
            </a:stretch>
          </p:blipFill>
          <p:spPr>
            <a:xfrm>
              <a:off x="3016582" y="2991649"/>
              <a:ext cx="7409464" cy="573044"/>
            </a:xfrm>
            <a:prstGeom prst="rect">
              <a:avLst/>
            </a:prstGeom>
          </p:spPr>
        </p:pic>
      </p:grpSp>
    </p:spTree>
    <p:extLst>
      <p:ext uri="{BB962C8B-B14F-4D97-AF65-F5344CB8AC3E}">
        <p14:creationId xmlns:p14="http://schemas.microsoft.com/office/powerpoint/2010/main" val="379548935"/>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Report"/>
  <p:tag name="KEYWORD" val="REPORT"/>
  <p:tag name="TEMPLATEVERSION" val="07/03/2016 15:44:50"/>
  <p:tag name="THINKCELLPRESENTATIONDONOTDELETE" val="&lt;?xml version=&quot;1.0&quot; encoding=&quot;UTF-16&quot; standalone=&quot;yes&quot;?&gt;&lt;root reqver=&quot;23045&quot;&gt;&lt;version val=&quot;2416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9.07507576020542390000E+000&quot;&gt;&lt;m_msothmcolidx val=&quot;0&quot;/&gt;&lt;m_rgb r=&quot;40&quot; g=&quot;53&quot; b=&quot;99&quot;/&gt;&lt;m_nBrightness val=&quot;0&quot;/&gt;&lt;/elem&gt;&lt;elem m_fUsage=&quot;9.04957458684415790000E-001&quot;&gt;&lt;m_msothmcolidx val=&quot;0&quot;/&gt;&lt;m_rgb r=&quot;09&quot; g=&quot;0C&quot; b=&quot;9B&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ZWfglkuwEqx.YsJQbKFf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mXjFeiJOLLrxj9y3SwI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tATWWGzzw.lwF1oRrwU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rFl7LwkBqyWZc0oggyiG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1J8SrBJ3yLqYXqfz_cb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Fl7LwkBqyWZc0oggyiG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B.XkNc.p5ODheEFsiI38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B.XkNc.p5ODheEFsiI38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eaiXMjpQS4Wbb0mKD.Zv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B.XkNc.p5ODheEFsiI38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wCjgrFi8ees3lOlWoPf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Agw5mJ7eDbo1dQy3B1xHQ"/>
</p:tagLst>
</file>

<file path=ppt/theme/theme1.xml><?xml version="1.0" encoding="utf-8"?>
<a:theme xmlns:a="http://schemas.openxmlformats.org/drawingml/2006/main" name="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0.xml><?xml version="1.0" encoding="utf-8"?>
<a:theme xmlns:a="http://schemas.openxmlformats.org/drawingml/2006/main" name="9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1.xml><?xml version="1.0" encoding="utf-8"?>
<a:theme xmlns:a="http://schemas.openxmlformats.org/drawingml/2006/main" name="10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2.xml><?xml version="1.0" encoding="utf-8"?>
<a:theme xmlns:a="http://schemas.openxmlformats.org/drawingml/2006/main" name="11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3.xml><?xml version="1.0" encoding="utf-8"?>
<a:theme xmlns:a="http://schemas.openxmlformats.org/drawingml/2006/main" name="12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4.xml><?xml version="1.0" encoding="utf-8"?>
<a:theme xmlns:a="http://schemas.openxmlformats.org/drawingml/2006/main" name="13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5.xml><?xml version="1.0" encoding="utf-8"?>
<a:theme xmlns:a="http://schemas.openxmlformats.org/drawingml/2006/main" name="14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6.xml><?xml version="1.0" encoding="utf-8"?>
<a:theme xmlns:a="http://schemas.openxmlformats.org/drawingml/2006/main" name="15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7.xml><?xml version="1.0" encoding="utf-8"?>
<a:theme xmlns:a="http://schemas.openxmlformats.org/drawingml/2006/main" name="16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8.xml><?xml version="1.0" encoding="utf-8"?>
<a:theme xmlns:a="http://schemas.openxmlformats.org/drawingml/2006/main" name="17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19.xml><?xml version="1.0" encoding="utf-8"?>
<a:theme xmlns:a="http://schemas.openxmlformats.org/drawingml/2006/main" name="18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2.xml><?xml version="1.0" encoding="utf-8"?>
<a:theme xmlns:a="http://schemas.openxmlformats.org/drawingml/2006/main" name="1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20.xml><?xml version="1.0" encoding="utf-8"?>
<a:theme xmlns:a="http://schemas.openxmlformats.org/drawingml/2006/main" name="19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21.xml><?xml version="1.0" encoding="utf-8"?>
<a:theme xmlns:a="http://schemas.openxmlformats.org/drawingml/2006/main" name="20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22.xml><?xml version="1.0" encoding="utf-8"?>
<a:theme xmlns:a="http://schemas.openxmlformats.org/drawingml/2006/main" name="21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23.xml><?xml version="1.0" encoding="utf-8"?>
<a:theme xmlns:a="http://schemas.openxmlformats.org/drawingml/2006/main" name="22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2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4.xml><?xml version="1.0" encoding="utf-8"?>
<a:theme xmlns:a="http://schemas.openxmlformats.org/drawingml/2006/main" name="3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5.xml><?xml version="1.0" encoding="utf-8"?>
<a:theme xmlns:a="http://schemas.openxmlformats.org/drawingml/2006/main" name="4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6.xml><?xml version="1.0" encoding="utf-8"?>
<a:theme xmlns:a="http://schemas.openxmlformats.org/drawingml/2006/main" name="5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7.xml><?xml version="1.0" encoding="utf-8"?>
<a:theme xmlns:a="http://schemas.openxmlformats.org/drawingml/2006/main" name="6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8.xml><?xml version="1.0" encoding="utf-8"?>
<a:theme xmlns:a="http://schemas.openxmlformats.org/drawingml/2006/main" name="7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ppt/theme/theme9.xml><?xml version="1.0" encoding="utf-8"?>
<a:theme xmlns:a="http://schemas.openxmlformats.org/drawingml/2006/main" name="8_KPMG_Report_4x3_050216_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xmlns="" name="KPMG Report Standard Template.potx" id="{54E4D1A2-FA09-4BD3-BDDA-EFDCB0D37F10}" vid="{A6CD2BC6-3F94-46B8-A7DB-A52DA396CC7B}"/>
    </a:ext>
  </a:ext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KPMG Report Standard Template</Template>
  <TotalTime>0</TotalTime>
  <Words>943</Words>
  <Application>Microsoft Office PowerPoint</Application>
  <PresentationFormat>Personalizzato</PresentationFormat>
  <Paragraphs>58</Paragraphs>
  <Slides>7</Slides>
  <Notes>2</Notes>
  <HiddenSlides>0</HiddenSlides>
  <MMClips>0</MMClips>
  <ScaleCrop>false</ScaleCrop>
  <HeadingPairs>
    <vt:vector size="6" baseType="variant">
      <vt:variant>
        <vt:lpstr>Tema</vt:lpstr>
      </vt:variant>
      <vt:variant>
        <vt:i4>23</vt:i4>
      </vt:variant>
      <vt:variant>
        <vt:lpstr>Server OLE incorporati</vt:lpstr>
      </vt:variant>
      <vt:variant>
        <vt:i4>1</vt:i4>
      </vt:variant>
      <vt:variant>
        <vt:lpstr>Titoli diapositive</vt:lpstr>
      </vt:variant>
      <vt:variant>
        <vt:i4>7</vt:i4>
      </vt:variant>
    </vt:vector>
  </HeadingPairs>
  <TitlesOfParts>
    <vt:vector size="31" baseType="lpstr">
      <vt:lpstr>KPMG_Report_4x3_050216_2016</vt:lpstr>
      <vt:lpstr>1_KPMG_Report_4x3_050216_2016</vt:lpstr>
      <vt:lpstr>2_KPMG_Report_4x3_050216_2016</vt:lpstr>
      <vt:lpstr>3_KPMG_Report_4x3_050216_2016</vt:lpstr>
      <vt:lpstr>4_KPMG_Report_4x3_050216_2016</vt:lpstr>
      <vt:lpstr>5_KPMG_Report_4x3_050216_2016</vt:lpstr>
      <vt:lpstr>6_KPMG_Report_4x3_050216_2016</vt:lpstr>
      <vt:lpstr>7_KPMG_Report_4x3_050216_2016</vt:lpstr>
      <vt:lpstr>8_KPMG_Report_4x3_050216_2016</vt:lpstr>
      <vt:lpstr>9_KPMG_Report_4x3_050216_2016</vt:lpstr>
      <vt:lpstr>10_KPMG_Report_4x3_050216_2016</vt:lpstr>
      <vt:lpstr>11_KPMG_Report_4x3_050216_2016</vt:lpstr>
      <vt:lpstr>12_KPMG_Report_4x3_050216_2016</vt:lpstr>
      <vt:lpstr>13_KPMG_Report_4x3_050216_2016</vt:lpstr>
      <vt:lpstr>14_KPMG_Report_4x3_050216_2016</vt:lpstr>
      <vt:lpstr>15_KPMG_Report_4x3_050216_2016</vt:lpstr>
      <vt:lpstr>16_KPMG_Report_4x3_050216_2016</vt:lpstr>
      <vt:lpstr>17_KPMG_Report_4x3_050216_2016</vt:lpstr>
      <vt:lpstr>18_KPMG_Report_4x3_050216_2016</vt:lpstr>
      <vt:lpstr>19_KPMG_Report_4x3_050216_2016</vt:lpstr>
      <vt:lpstr>20_KPMG_Report_4x3_050216_2016</vt:lpstr>
      <vt:lpstr>21_KPMG_Report_4x3_050216_2016</vt:lpstr>
      <vt:lpstr>22_KPMG_Report_4x3_050216_2016</vt:lpstr>
      <vt:lpstr>Diapositiva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
  <cp:revision>2</cp:revision>
  <dcterms:created xsi:type="dcterms:W3CDTF">2020-02-07T14:10:28Z</dcterms:created>
  <dcterms:modified xsi:type="dcterms:W3CDTF">2024-04-23T08:21:16Z</dcterms:modified>
</cp:coreProperties>
</file>